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59" r:id="rId4"/>
    <p:sldId id="271" r:id="rId5"/>
    <p:sldId id="281" r:id="rId6"/>
    <p:sldId id="282" r:id="rId7"/>
    <p:sldId id="283" r:id="rId8"/>
    <p:sldId id="284" r:id="rId9"/>
    <p:sldId id="285" r:id="rId10"/>
    <p:sldId id="269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66" r:id="rId20"/>
    <p:sldId id="295" r:id="rId21"/>
    <p:sldId id="296" r:id="rId22"/>
    <p:sldId id="297" r:id="rId23"/>
    <p:sldId id="298" r:id="rId24"/>
    <p:sldId id="299" r:id="rId25"/>
    <p:sldId id="300" r:id="rId26"/>
    <p:sldId id="301" r:id="rId27"/>
    <p:sldId id="302" r:id="rId28"/>
    <p:sldId id="303" r:id="rId29"/>
    <p:sldId id="263" r:id="rId30"/>
    <p:sldId id="304" r:id="rId31"/>
    <p:sldId id="305" r:id="rId32"/>
    <p:sldId id="306" r:id="rId33"/>
    <p:sldId id="265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9D52921-85D0-E811-9438-C521B2D10A4D}" name="송대석" initials="송" userId="송대석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FF"/>
    <a:srgbClr val="2DCE82"/>
    <a:srgbClr val="FF2DDA"/>
    <a:srgbClr val="B2B2AF"/>
    <a:srgbClr val="4C4747"/>
    <a:srgbClr val="FEC9B8"/>
    <a:srgbClr val="FD6231"/>
    <a:srgbClr val="C8E4E5"/>
    <a:srgbClr val="FE9E7E"/>
    <a:srgbClr val="C4C8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30" autoAdjust="0"/>
    <p:restoredTop sz="82867" autoAdjust="0"/>
  </p:normalViewPr>
  <p:slideViewPr>
    <p:cSldViewPr snapToGrid="0" showGuides="1">
      <p:cViewPr varScale="1">
        <p:scale>
          <a:sx n="95" d="100"/>
          <a:sy n="95" d="100"/>
        </p:scale>
        <p:origin x="1176" y="9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95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E024E6-3E09-42DC-BB27-160646E21583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4BEED5-0A80-44E1-B68B-6AFB653D3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273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0760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영상의 곱셈과 나눗셈은 음영 보정에서의 응용이다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또 다른 용도로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ROI(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관심영역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가 있다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80865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9911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z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는 원래 영상에서의 화소의 밝기이며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s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는 처리된 영상에서의 해당 화소의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sz="1200" dirty="0" err="1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매핑된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밝기이다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g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는 이웃의 중심이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f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에서 한 화소만큼 이동하도록 좌표를 바꾸고 이동한 위치에서 이웃 연산을 반복해서 만들어진다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(sliding)</a:t>
            </a: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대표적인 예시로 </a:t>
            </a:r>
            <a:r>
              <a:rPr lang="ko-KR" altLang="en-US" sz="1200" dirty="0" err="1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블러링이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있다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452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 변환은 영상을 고무판에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"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인쇄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"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하고 미리 정의된 규칙 집합에 의해 늘리는 것과 비슷하다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그래서 고무판 변환이라고도 불린다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정합은 서로 다른 영상을 변형하여 하나의 좌표계에 나타내는 처리기법이다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6523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역방향 매핑이 순방향보다 구현에 더 효율적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9824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벡터 놈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n-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차원 공간에서 화소 벡터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z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와 임의의 점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a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간의 유클리드 거리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D</a:t>
            </a:r>
          </a:p>
          <a:p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 외에 푸리에 변환을 통한 영상 변환과 확률적 방법에 대한 내용도 있었습니다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5600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85133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공간 도메인 기법들은 영상의 화소들에 직접 작용한다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일반적으로 공간 도메인 기법들이 계산적으로 더 효율적이고 자원도 적게 든다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이웃을 통한 공간 필터링과 콘트라스트 스트레칭 기법의 그림이다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 외에도 점 처리 기법이 있다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30621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네거티브 변환</a:t>
            </a:r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로그 변환</a:t>
            </a:r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거듭제곱 법칙 변환</a:t>
            </a:r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구간 선형 변환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84752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663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1414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dirty="0"/>
              <a:t>입력의 낮은 밝기 값들의 좁은 범위를 넓은 범위의 출력 레벨들로 매핑한다. 높은 값의 입력 레벨들에 대해서는 그 반대</a:t>
            </a:r>
          </a:p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0953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다음은 감마 값을 바꿔서 얻는 변환 곡선 군이다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감마 값에 따라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RGB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비율이 변경되어 컬러 표현도 달라진다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감마 값이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1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일 때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원본이다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2562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2745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0955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처리된 영상에서 인위적 밝기 구조가 생기는 것을 방지한다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94247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영상을 비트 평면들로 분해하는 것은 영상에서의 각 비트의 상대적 중요성을 분석하는 데 유용하다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N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번째 비트를 십진수로 전환하여 복구하는데 사용할 수 있다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원본보다 단조로운 표현을 확인할 수 있다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9995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1524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히스토그램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관찰 데이터의 빈도수를 막대그래프로 표시한 것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데이터의 확률밀도 함수를 추정할 수 있다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히스토그램에 고유한 정보는 영상 압축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분할 같은 다른 영상 처리 응용에서도 매우 유용하다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9728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1313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히스토그램 평활화는 균등한 히스토그램을 갖는 출력 영상을 만드는 변환 함수를 자동으로 결정한다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앞선 히스토그램 처리 방법들은 화소들이 전체 영상의 밝기 분포에 기반한 변환 함수에 의해 수정된다는 면에서 전역적이다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이웃을 정의하고 그 중심을 한 </a:t>
            </a:r>
            <a:r>
              <a:rPr lang="ko-KR" altLang="en-US" sz="1200" dirty="0" err="1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화소씩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이동시키는 것으로 앞선 전역적 히스토그램 처리 기법들이 지역적 개선 목적으로 개조된다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 외에도 영상 개선을 위해 히스토그램 통계 이용하는 방법이 있다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754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혼합 인접성은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8-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인접성의 변형으로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8-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인접성이 사용될 때 흔히 일어나는 모호성을 제거하기 위해 도입됐다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아래 그림을 보면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V={1}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에 대해 왼쪽과 같이 배치 했을 때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8-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인접성을 고려하면 가운데 그림처럼 연결이 생기지만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다중 연결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모호성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을 해소하기 위해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m-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인접성을 적용하여 오른쪽 처럼 모호성을 제거할 수 있다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시작지점과 끝지점이 같으면 닫힌 경로라 한다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43076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845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7445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141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내부 경계와 외부 경계의 구분은 경계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-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추적 알고리즘 개발에 중요하다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경계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-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추적 알고리즘은 일반적으로 닫힌 경로를 형성하도록 외부 경계를 추적하기 때문이다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dirty="0" err="1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Boder</a:t>
            </a:r>
            <a:r>
              <a:rPr lang="en-US" altLang="ko-KR" sz="12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/ Edge</a:t>
            </a:r>
          </a:p>
          <a:p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Border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는 닫힌 경로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전역적 개념</a:t>
            </a:r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Edge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는 미리 설정된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threshold(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문턱치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를 넘는 미분 값을 갖는 화소들로 구성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지역적 개념</a:t>
            </a:r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에지의 개념은 한 점에서의 밝기</a:t>
            </a:r>
            <a:r>
              <a:rPr lang="en-US" altLang="ko-KR" sz="12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-</a:t>
            </a:r>
            <a:r>
              <a:rPr lang="ko-KR" altLang="en-US" sz="12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레벨 불연속성의 척도에 기반하는 </a:t>
            </a:r>
            <a:r>
              <a:rPr lang="en-US" altLang="ko-KR" sz="12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"</a:t>
            </a:r>
            <a:r>
              <a:rPr lang="ko-KR" altLang="en-US" sz="12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지역적</a:t>
            </a:r>
            <a:r>
              <a:rPr lang="en-US" altLang="ko-KR" sz="12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" </a:t>
            </a:r>
            <a:r>
              <a:rPr lang="ko-KR" altLang="en-US" sz="12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개념이다</a:t>
            </a:r>
            <a:r>
              <a:rPr lang="en-US" altLang="ko-KR" sz="12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.</a:t>
            </a:r>
            <a:endParaRPr lang="ko-KR" altLang="en-US" sz="1200" b="1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33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p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와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q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사이의 유클리드 거리</a:t>
            </a:r>
            <a:endParaRPr lang="en-US" altLang="ko-KR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p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와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q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간의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D_4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거리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sz="1200" dirty="0" err="1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씨티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-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블록 거리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</a:p>
          <a:p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p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와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q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간의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D_8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거리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장기판 거리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</a:p>
          <a:p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D_4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거리와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D_8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거리는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 거리들이 점들의 좌표들만 포함하기 때문에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둘 사이의 경로와 무관하다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</a:p>
          <a:p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m-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인접성을 고려하기로 정한다면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두 점 간의 </a:t>
            </a:r>
            <a:r>
              <a:rPr lang="en-US" altLang="ko-KR" sz="1200" dirty="0" err="1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D_m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거리는 두 점 간의 최단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m-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경로로 정의된다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858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784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영상 화소들의 최대값을 찾는 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max 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연산은 비선형적이다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선형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/</a:t>
            </a:r>
            <a:r>
              <a: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비선형 구분이 중요한 이유는 선형 시스템이 영상 처리에 선형 연산들이 많은 기반이 되기 때문이다</a:t>
            </a:r>
            <a:r>
              <a:rPr lang="en-US" altLang="ko-KR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174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284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477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491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949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277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74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35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295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921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680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28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170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/>
          <p:cNvCxnSpPr/>
          <p:nvPr/>
        </p:nvCxnSpPr>
        <p:spPr>
          <a:xfrm>
            <a:off x="8947052" y="1589649"/>
            <a:ext cx="3244948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613974" y="2274838"/>
            <a:ext cx="697338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72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디지털 영상처리</a:t>
            </a:r>
            <a:endParaRPr lang="en-US" altLang="ko-KR" sz="7200" dirty="0">
              <a:ln>
                <a:solidFill>
                  <a:srgbClr val="FE9E7E">
                    <a:alpha val="20000"/>
                  </a:srgbClr>
                </a:solidFill>
              </a:ln>
              <a:solidFill>
                <a:srgbClr val="FE9E7E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r"/>
            <a:r>
              <a:rPr lang="en-US" altLang="ko-KR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3</a:t>
            </a:r>
            <a:r>
              <a:rPr lang="ko-KR" altLang="en-US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주차</a:t>
            </a:r>
            <a:r>
              <a:rPr lang="en-US" altLang="ko-KR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(2.5 ~ 3.3)</a:t>
            </a:r>
            <a:endParaRPr lang="ko-KR" altLang="en-US" sz="7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4296461"/>
              </p:ext>
            </p:extLst>
          </p:nvPr>
        </p:nvGraphicFramePr>
        <p:xfrm>
          <a:off x="779975" y="5122854"/>
          <a:ext cx="4396935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762">
                  <a:extLst>
                    <a:ext uri="{9D8B030D-6E8A-4147-A177-3AD203B41FA5}">
                      <a16:colId xmlns:a16="http://schemas.microsoft.com/office/drawing/2014/main" val="56462378"/>
                    </a:ext>
                  </a:extLst>
                </a:gridCol>
                <a:gridCol w="3768173">
                  <a:extLst>
                    <a:ext uri="{9D8B030D-6E8A-4147-A177-3AD203B41FA5}">
                      <a16:colId xmlns:a16="http://schemas.microsoft.com/office/drawing/2014/main" val="3468396150"/>
                    </a:ext>
                  </a:extLst>
                </a:gridCol>
              </a:tblGrid>
              <a:tr h="29937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일시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2022</a:t>
                      </a:r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년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3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월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25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일</a:t>
                      </a:r>
                      <a:endParaRPr lang="ko-KR" altLang="en-US" sz="1400" b="0" dirty="0">
                        <a:ln>
                          <a:solidFill>
                            <a:srgbClr val="4C4747">
                              <a:alpha val="20000"/>
                            </a:srgbClr>
                          </a:solidFill>
                        </a:ln>
                        <a:solidFill>
                          <a:srgbClr val="4C4747"/>
                        </a:solidFill>
                        <a:latin typeface="KoPub돋움체 Light" panose="00000300000000000000" pitchFamily="2" charset="-127"/>
                        <a:ea typeface="KoPub돋움체 Light" panose="00000300000000000000" pitchFamily="2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8225652"/>
                  </a:ext>
                </a:extLst>
              </a:tr>
            </a:tbl>
          </a:graphicData>
        </a:graphic>
      </p:graphicFrame>
      <p:grpSp>
        <p:nvGrpSpPr>
          <p:cNvPr id="20" name="그룹 19"/>
          <p:cNvGrpSpPr/>
          <p:nvPr/>
        </p:nvGrpSpPr>
        <p:grpSpPr>
          <a:xfrm>
            <a:off x="1041009" y="970671"/>
            <a:ext cx="3212513" cy="3341753"/>
            <a:chOff x="1041009" y="970671"/>
            <a:chExt cx="3212513" cy="3341753"/>
          </a:xfrm>
        </p:grpSpPr>
        <p:sp>
          <p:nvSpPr>
            <p:cNvPr id="18" name="타원 17"/>
            <p:cNvSpPr/>
            <p:nvPr/>
          </p:nvSpPr>
          <p:spPr>
            <a:xfrm>
              <a:off x="1041009" y="970671"/>
              <a:ext cx="1448973" cy="1448973"/>
            </a:xfrm>
            <a:prstGeom prst="ellipse">
              <a:avLst/>
            </a:prstGeom>
            <a:solidFill>
              <a:srgbClr val="C8E4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>
              <a:off x="1323533" y="1382435"/>
              <a:ext cx="2929989" cy="2929989"/>
            </a:xfrm>
            <a:prstGeom prst="ellipse">
              <a:avLst/>
            </a:prstGeom>
            <a:solidFill>
              <a:srgbClr val="FE9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0" y="5258971"/>
            <a:ext cx="583809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517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23079" y="3119510"/>
            <a:ext cx="922560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디지털 영상 처리에 사용되는</a:t>
            </a:r>
            <a:endParaRPr lang="en-US" altLang="ko-KR" sz="5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ko-KR" altLang="en-US" sz="5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수학적 도구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2504" y="1050511"/>
            <a:ext cx="3465953" cy="1862048"/>
            <a:chOff x="8841098" y="1050511"/>
            <a:chExt cx="3465953" cy="1862048"/>
          </a:xfrm>
        </p:grpSpPr>
        <p:sp>
          <p:nvSpPr>
            <p:cNvPr id="10" name="TextBox 9"/>
            <p:cNvSpPr txBox="1"/>
            <p:nvPr/>
          </p:nvSpPr>
          <p:spPr>
            <a:xfrm>
              <a:off x="10461674" y="1050511"/>
              <a:ext cx="1845377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150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02</a:t>
              </a:r>
              <a:endParaRPr lang="ko-KR" altLang="en-US" sz="1150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8841098" y="1981535"/>
              <a:ext cx="152209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60071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1CE06E3C-A869-4130-AE75-E27BC13FC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208" y="4257980"/>
            <a:ext cx="7205351" cy="1047083"/>
          </a:xfrm>
          <a:prstGeom prst="rect">
            <a:avLst/>
          </a:prstGeom>
        </p:spPr>
      </p:pic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3165" y="2443329"/>
            <a:ext cx="40623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배열 </a:t>
            </a:r>
            <a:r>
              <a:rPr lang="en-US" altLang="ko-KR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/ </a:t>
            </a:r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매트릭스 연산</a:t>
            </a:r>
          </a:p>
        </p:txBody>
      </p: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1008537"/>
            <a:ext cx="6267403" cy="763302"/>
            <a:chOff x="6796429" y="1608522"/>
            <a:chExt cx="6267403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차이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62637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배열 연산은 화소 대 화소로 수행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즉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element-wise(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요소별 연산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가 적용된다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793B81E6-A715-478A-BD91-27370B1F1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209" y="2571064"/>
            <a:ext cx="5152313" cy="104708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E0E40FE-1038-434C-A228-0E8E937E2F2A}"/>
              </a:ext>
            </a:extLst>
          </p:cNvPr>
          <p:cNvSpPr txBox="1"/>
          <p:nvPr/>
        </p:nvSpPr>
        <p:spPr>
          <a:xfrm>
            <a:off x="4929209" y="2170954"/>
            <a:ext cx="1391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ea typeface="KoPub돋움체 Bold" panose="00000800000000000000"/>
              </a:rPr>
              <a:t>배열 연산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836A72-EC96-4291-8C6B-605A0976454F}"/>
              </a:ext>
            </a:extLst>
          </p:cNvPr>
          <p:cNvSpPr txBox="1"/>
          <p:nvPr/>
        </p:nvSpPr>
        <p:spPr>
          <a:xfrm>
            <a:off x="4929208" y="3857870"/>
            <a:ext cx="20972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ea typeface="KoPub돋움체 Bold" panose="00000800000000000000"/>
              </a:rPr>
              <a:t>매트릭스 연산</a:t>
            </a:r>
          </a:p>
        </p:txBody>
      </p:sp>
    </p:spTree>
    <p:extLst>
      <p:ext uri="{BB962C8B-B14F-4D97-AF65-F5344CB8AC3E}">
        <p14:creationId xmlns:p14="http://schemas.microsoft.com/office/powerpoint/2010/main" val="123529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BBA6A87D-8E8A-42F6-81D2-0E2D9C8C7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602" y="4585105"/>
            <a:ext cx="9275707" cy="655527"/>
          </a:xfrm>
          <a:prstGeom prst="rect">
            <a:avLst/>
          </a:prstGeom>
        </p:spPr>
      </p:pic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3165" y="2443329"/>
            <a:ext cx="36519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선형 </a:t>
            </a:r>
            <a:r>
              <a:rPr lang="en-US" altLang="ko-KR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/ </a:t>
            </a:r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비선형 연산</a:t>
            </a:r>
          </a:p>
        </p:txBody>
      </p: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444106"/>
            <a:ext cx="6267403" cy="763302"/>
            <a:chOff x="6796429" y="1608522"/>
            <a:chExt cx="6267403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차이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62637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배열 연산은 화소 대 화소로 수행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즉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element-wise(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요소별 연산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가 적용된다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7314D1A-17C4-4901-9FF9-C0184B6DEFB6}"/>
              </a:ext>
            </a:extLst>
          </p:cNvPr>
          <p:cNvGrpSpPr/>
          <p:nvPr/>
        </p:nvGrpSpPr>
        <p:grpSpPr>
          <a:xfrm>
            <a:off x="4929210" y="1509594"/>
            <a:ext cx="7105261" cy="763302"/>
            <a:chOff x="6796429" y="1608522"/>
            <a:chExt cx="7105261" cy="76330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E55602-9E10-45CD-AF41-DBF06C2C83E8}"/>
                </a:ext>
              </a:extLst>
            </p:cNvPr>
            <p:cNvSpPr txBox="1"/>
            <p:nvPr/>
          </p:nvSpPr>
          <p:spPr>
            <a:xfrm>
              <a:off x="6796429" y="1608522"/>
              <a:ext cx="22541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덧셈성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, additivity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6EBEBE2-DD1D-430D-9DFB-3E1D86CEF3CB}"/>
                </a:ext>
              </a:extLst>
            </p:cNvPr>
            <p:cNvSpPr txBox="1"/>
            <p:nvPr/>
          </p:nvSpPr>
          <p:spPr>
            <a:xfrm>
              <a:off x="6800066" y="2064047"/>
              <a:ext cx="71016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두 입력의 합에 대한 선형 연산은 입력에 대해 각각 수행하고 결과를 합하는 것과 같다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92ED2921-6FE6-4C59-9EA9-4FEAA0705731}"/>
              </a:ext>
            </a:extLst>
          </p:cNvPr>
          <p:cNvGrpSpPr/>
          <p:nvPr/>
        </p:nvGrpSpPr>
        <p:grpSpPr>
          <a:xfrm>
            <a:off x="4929210" y="2569491"/>
            <a:ext cx="7191823" cy="763302"/>
            <a:chOff x="6796429" y="1608522"/>
            <a:chExt cx="7191823" cy="76330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03ACFBB-694C-4899-B7F1-D78A4A0E92B9}"/>
                </a:ext>
              </a:extLst>
            </p:cNvPr>
            <p:cNvSpPr txBox="1"/>
            <p:nvPr/>
          </p:nvSpPr>
          <p:spPr>
            <a:xfrm>
              <a:off x="6796429" y="1608522"/>
              <a:ext cx="28553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동차성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, homogeneity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3FAFE78-9234-440E-A130-A51D5E7E52D6}"/>
                </a:ext>
              </a:extLst>
            </p:cNvPr>
            <p:cNvSpPr txBox="1"/>
            <p:nvPr/>
          </p:nvSpPr>
          <p:spPr>
            <a:xfrm>
              <a:off x="6800066" y="2064047"/>
              <a:ext cx="71881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상수가 곱해진 입력에 대한 선형 연산은 입력의 연산 출력에 그 상수를 곱한 것과 같다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640CD963-86BE-44DF-BAEE-599982DE8348}"/>
              </a:ext>
            </a:extLst>
          </p:cNvPr>
          <p:cNvSpPr txBox="1"/>
          <p:nvPr/>
        </p:nvSpPr>
        <p:spPr>
          <a:xfrm>
            <a:off x="6439838" y="4380777"/>
            <a:ext cx="20972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ea typeface="KoPub돋움체 Bold" panose="00000800000000000000"/>
              </a:rPr>
              <a:t>선형 연산자</a:t>
            </a:r>
          </a:p>
        </p:txBody>
      </p:sp>
    </p:spTree>
    <p:extLst>
      <p:ext uri="{BB962C8B-B14F-4D97-AF65-F5344CB8AC3E}">
        <p14:creationId xmlns:p14="http://schemas.microsoft.com/office/powerpoint/2010/main" val="132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05DE0F6A-5648-481F-8880-7BFE176DE7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33" t="11563" r="4733" b="10405"/>
          <a:stretch/>
        </p:blipFill>
        <p:spPr bwMode="auto">
          <a:xfrm>
            <a:off x="7784590" y="3525208"/>
            <a:ext cx="3294475" cy="3154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3165" y="2443329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산술 연산</a:t>
            </a:r>
          </a:p>
        </p:txBody>
      </p: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444106"/>
            <a:ext cx="6584285" cy="763302"/>
            <a:chOff x="6796429" y="1608522"/>
            <a:chExt cx="6584285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16466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영상 간 연산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65806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영상 간의 산술 연산은 배열 연산이다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산술 연산은 상응 화소 쌍 간에 수행된다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7314D1A-17C4-4901-9FF9-C0184B6DEFB6}"/>
              </a:ext>
            </a:extLst>
          </p:cNvPr>
          <p:cNvGrpSpPr/>
          <p:nvPr/>
        </p:nvGrpSpPr>
        <p:grpSpPr>
          <a:xfrm>
            <a:off x="4929210" y="1509594"/>
            <a:ext cx="5356384" cy="763302"/>
            <a:chOff x="6796429" y="1608522"/>
            <a:chExt cx="5356384" cy="76330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E55602-9E10-45CD-AF41-DBF06C2C83E8}"/>
                </a:ext>
              </a:extLst>
            </p:cNvPr>
            <p:cNvSpPr txBox="1"/>
            <p:nvPr/>
          </p:nvSpPr>
          <p:spPr>
            <a:xfrm>
              <a:off x="6796429" y="1608522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영상 덧셈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6EBEBE2-DD1D-430D-9DFB-3E1D86CEF3CB}"/>
                </a:ext>
              </a:extLst>
            </p:cNvPr>
            <p:cNvSpPr txBox="1"/>
            <p:nvPr/>
          </p:nvSpPr>
          <p:spPr>
            <a:xfrm>
              <a:off x="6800066" y="2064047"/>
              <a:ext cx="53527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노이즈 낀 영상들을 더해서 노이즈 함량을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평균화하여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영상 개선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92ED2921-6FE6-4C59-9EA9-4FEAA0705731}"/>
              </a:ext>
            </a:extLst>
          </p:cNvPr>
          <p:cNvGrpSpPr/>
          <p:nvPr/>
        </p:nvGrpSpPr>
        <p:grpSpPr>
          <a:xfrm>
            <a:off x="4929210" y="2569491"/>
            <a:ext cx="3256451" cy="763302"/>
            <a:chOff x="6796429" y="1608522"/>
            <a:chExt cx="3256451" cy="76330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03ACFBB-694C-4899-B7F1-D78A4A0E92B9}"/>
                </a:ext>
              </a:extLst>
            </p:cNvPr>
            <p:cNvSpPr txBox="1"/>
            <p:nvPr/>
          </p:nvSpPr>
          <p:spPr>
            <a:xfrm>
              <a:off x="6796429" y="1608522"/>
              <a:ext cx="28553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영상 뺄셈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3FAFE78-9234-440E-A130-A51D5E7E52D6}"/>
                </a:ext>
              </a:extLst>
            </p:cNvPr>
            <p:cNvSpPr txBox="1"/>
            <p:nvPr/>
          </p:nvSpPr>
          <p:spPr>
            <a:xfrm>
              <a:off x="6800066" y="2064047"/>
              <a:ext cx="32528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영산 간 차이를 개선하는 데 자주 응용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pic>
        <p:nvPicPr>
          <p:cNvPr id="5122" name="Picture 2">
            <a:extLst>
              <a:ext uri="{FF2B5EF4-FFF2-40B4-BE49-F238E27FC236}">
                <a16:creationId xmlns:a16="http://schemas.microsoft.com/office/drawing/2014/main" id="{1348D6B4-9AEE-41E3-BD6B-1D2B4A99E1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3" t="13982" r="6271" b="44506"/>
          <a:stretch/>
        </p:blipFill>
        <p:spPr bwMode="auto">
          <a:xfrm>
            <a:off x="850956" y="3444179"/>
            <a:ext cx="3294475" cy="3263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67EB6CB6-D256-4990-B18E-9C47950076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3" t="57301" r="8763" b="1934"/>
          <a:stretch/>
        </p:blipFill>
        <p:spPr bwMode="auto">
          <a:xfrm>
            <a:off x="4145431" y="3461915"/>
            <a:ext cx="3294475" cy="3245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4E85D0E4-F11B-41F8-9841-53BBA0137117}"/>
              </a:ext>
            </a:extLst>
          </p:cNvPr>
          <p:cNvSpPr/>
          <p:nvPr/>
        </p:nvSpPr>
        <p:spPr>
          <a:xfrm>
            <a:off x="6601890" y="4828674"/>
            <a:ext cx="1060227" cy="97856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75DCBF2-3558-4E71-B6DF-11953F672BBD}"/>
              </a:ext>
            </a:extLst>
          </p:cNvPr>
          <p:cNvSpPr/>
          <p:nvPr/>
        </p:nvSpPr>
        <p:spPr>
          <a:xfrm>
            <a:off x="4419529" y="5950492"/>
            <a:ext cx="545344" cy="50334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80BF0C4B-21C2-4192-9F89-0DE92779A1A7}"/>
              </a:ext>
            </a:extLst>
          </p:cNvPr>
          <p:cNvSpPr/>
          <p:nvPr/>
        </p:nvSpPr>
        <p:spPr>
          <a:xfrm>
            <a:off x="4490115" y="3477370"/>
            <a:ext cx="545344" cy="50334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7546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" grpId="0" animBg="1"/>
      <p:bldP spid="2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3165" y="2443329"/>
            <a:ext cx="32415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집합 </a:t>
            </a:r>
            <a:r>
              <a:rPr lang="en-US" altLang="ko-KR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/ </a:t>
            </a:r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논리 연산</a:t>
            </a:r>
          </a:p>
        </p:txBody>
      </p: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1312132"/>
            <a:ext cx="6805499" cy="978745"/>
            <a:chOff x="6796429" y="1608522"/>
            <a:chExt cx="6805499" cy="978745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19030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기본 집합 연산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68018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그레이 스케일 영상을 다룰 때는 합집합은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max,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교집합은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min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으로 정의되는 반면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여집합은 상수와 영상의 각 화소의 밝기 간의 차이로 정의된다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7314D1A-17C4-4901-9FF9-C0184B6DEFB6}"/>
              </a:ext>
            </a:extLst>
          </p:cNvPr>
          <p:cNvGrpSpPr/>
          <p:nvPr/>
        </p:nvGrpSpPr>
        <p:grpSpPr>
          <a:xfrm>
            <a:off x="4929210" y="2587472"/>
            <a:ext cx="5176848" cy="763302"/>
            <a:chOff x="6796429" y="1608522"/>
            <a:chExt cx="5176848" cy="76330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E55602-9E10-45CD-AF41-DBF06C2C83E8}"/>
                </a:ext>
              </a:extLst>
            </p:cNvPr>
            <p:cNvSpPr txBox="1"/>
            <p:nvPr/>
          </p:nvSpPr>
          <p:spPr>
            <a:xfrm>
              <a:off x="6796429" y="1608522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논리 연산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6EBEBE2-DD1D-430D-9DFB-3E1D86CEF3CB}"/>
                </a:ext>
              </a:extLst>
            </p:cNvPr>
            <p:cNvSpPr txBox="1"/>
            <p:nvPr/>
          </p:nvSpPr>
          <p:spPr>
            <a:xfrm>
              <a:off x="6800066" y="2064047"/>
              <a:ext cx="5173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집합 연산과 마찬가지로 기존 수학적 논리 연산을 그대로 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92ED2921-6FE6-4C59-9EA9-4FEAA0705731}"/>
              </a:ext>
            </a:extLst>
          </p:cNvPr>
          <p:cNvGrpSpPr/>
          <p:nvPr/>
        </p:nvGrpSpPr>
        <p:grpSpPr>
          <a:xfrm>
            <a:off x="4929210" y="3647369"/>
            <a:ext cx="6383910" cy="978745"/>
            <a:chOff x="6796429" y="1608522"/>
            <a:chExt cx="6383910" cy="97874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03ACFBB-694C-4899-B7F1-D78A4A0E92B9}"/>
                </a:ext>
              </a:extLst>
            </p:cNvPr>
            <p:cNvSpPr txBox="1"/>
            <p:nvPr/>
          </p:nvSpPr>
          <p:spPr>
            <a:xfrm>
              <a:off x="6796429" y="1608522"/>
              <a:ext cx="28553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퍼지 집합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3FAFE78-9234-440E-A130-A51D5E7E52D6}"/>
                </a:ext>
              </a:extLst>
            </p:cNvPr>
            <p:cNvSpPr txBox="1"/>
            <p:nvPr/>
          </p:nvSpPr>
          <p:spPr>
            <a:xfrm>
              <a:off x="6800066" y="2064047"/>
              <a:ext cx="638027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1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과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0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사이에서 점진적인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멤버쉽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함수를 사용해서 그 중간을 표현할 수 있다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 </a:t>
              </a: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즉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불명확한 개념을 다루기 위한 도구를 제공한다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399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>
            <a:extLst>
              <a:ext uri="{FF2B5EF4-FFF2-40B4-BE49-F238E27FC236}">
                <a16:creationId xmlns:a16="http://schemas.microsoft.com/office/drawing/2014/main" id="{85513234-B211-4B1F-AA0D-462B7AEC6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9209" y="4110244"/>
            <a:ext cx="7262791" cy="2747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3165" y="2443329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공간 연산</a:t>
            </a:r>
          </a:p>
        </p:txBody>
      </p: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623406"/>
            <a:ext cx="4553280" cy="763302"/>
            <a:chOff x="6796429" y="1608522"/>
            <a:chExt cx="4553280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19030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단일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-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화소 연산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45496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개별 화소들의 값들을 밝기에 기반해서 바꾸는 것이다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7314D1A-17C4-4901-9FF9-C0184B6DEFB6}"/>
              </a:ext>
            </a:extLst>
          </p:cNvPr>
          <p:cNvGrpSpPr/>
          <p:nvPr/>
        </p:nvGrpSpPr>
        <p:grpSpPr>
          <a:xfrm>
            <a:off x="4929210" y="2351126"/>
            <a:ext cx="6698098" cy="763302"/>
            <a:chOff x="6796429" y="1608522"/>
            <a:chExt cx="6698098" cy="76330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E55602-9E10-45CD-AF41-DBF06C2C83E8}"/>
                </a:ext>
              </a:extLst>
            </p:cNvPr>
            <p:cNvSpPr txBox="1"/>
            <p:nvPr/>
          </p:nvSpPr>
          <p:spPr>
            <a:xfrm>
              <a:off x="6796429" y="1608522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이웃 연산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6EBEBE2-DD1D-430D-9DFB-3E1D86CEF3CB}"/>
                </a:ext>
              </a:extLst>
            </p:cNvPr>
            <p:cNvSpPr txBox="1"/>
            <p:nvPr/>
          </p:nvSpPr>
          <p:spPr>
            <a:xfrm>
              <a:off x="6800066" y="2064047"/>
              <a:ext cx="66944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이웃 처리는 출력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처리된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)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영상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g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의 똑같은 좌표에 상응하는 화소를 만들어 준다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76D07533-758D-4EC7-B8BE-5C39AD3BE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210" y="1320111"/>
            <a:ext cx="1848101" cy="8948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4D41AC5-7782-4542-9D99-FD98597AC5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9209" y="3169843"/>
            <a:ext cx="2835169" cy="88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87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184592D6-A78F-44E9-B98D-89F02A8ECD53}"/>
              </a:ext>
            </a:extLst>
          </p:cNvPr>
          <p:cNvGrpSpPr/>
          <p:nvPr/>
        </p:nvGrpSpPr>
        <p:grpSpPr>
          <a:xfrm>
            <a:off x="4929210" y="4266160"/>
            <a:ext cx="4396186" cy="763302"/>
            <a:chOff x="6796429" y="1608522"/>
            <a:chExt cx="4396186" cy="76330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16E8DFE-F06E-4A9D-8CBF-4F18182251A9}"/>
                </a:ext>
              </a:extLst>
            </p:cNvPr>
            <p:cNvSpPr txBox="1"/>
            <p:nvPr/>
          </p:nvSpPr>
          <p:spPr>
            <a:xfrm>
              <a:off x="6796429" y="1608522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영상 정합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D844E68-6606-435B-9890-F72FF7B10BCB}"/>
                </a:ext>
              </a:extLst>
            </p:cNvPr>
            <p:cNvSpPr txBox="1"/>
            <p:nvPr/>
          </p:nvSpPr>
          <p:spPr>
            <a:xfrm>
              <a:off x="6800066" y="2064047"/>
              <a:ext cx="4392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같은 장면의 둘 이상의 영상들을 정합 시키는데 사용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3165" y="2443329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공간 연산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92ED2921-6FE6-4C59-9EA9-4FEAA0705731}"/>
              </a:ext>
            </a:extLst>
          </p:cNvPr>
          <p:cNvGrpSpPr/>
          <p:nvPr/>
        </p:nvGrpSpPr>
        <p:grpSpPr>
          <a:xfrm>
            <a:off x="4929210" y="515165"/>
            <a:ext cx="4256724" cy="763302"/>
            <a:chOff x="6796429" y="1608522"/>
            <a:chExt cx="4256724" cy="76330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03ACFBB-694C-4899-B7F1-D78A4A0E92B9}"/>
                </a:ext>
              </a:extLst>
            </p:cNvPr>
            <p:cNvSpPr txBox="1"/>
            <p:nvPr/>
          </p:nvSpPr>
          <p:spPr>
            <a:xfrm>
              <a:off x="6796429" y="1608522"/>
              <a:ext cx="3845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기하적 공간 변환과 영상 정합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3FAFE78-9234-440E-A130-A51D5E7E52D6}"/>
                </a:ext>
              </a:extLst>
            </p:cNvPr>
            <p:cNvSpPr txBox="1"/>
            <p:nvPr/>
          </p:nvSpPr>
          <p:spPr>
            <a:xfrm>
              <a:off x="6800066" y="2064047"/>
              <a:ext cx="42530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기하 변환은 영상의 화소 간 공간 관계를 수정한다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E9511A9-8730-4653-9EC7-B159BA5D3A99}"/>
              </a:ext>
            </a:extLst>
          </p:cNvPr>
          <p:cNvGrpSpPr/>
          <p:nvPr/>
        </p:nvGrpSpPr>
        <p:grpSpPr>
          <a:xfrm>
            <a:off x="4929210" y="1993623"/>
            <a:ext cx="6725542" cy="978745"/>
            <a:chOff x="6796429" y="1608522"/>
            <a:chExt cx="6725542" cy="9787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E5795C4-AEC2-4D62-8271-CA6CBB00F060}"/>
                </a:ext>
              </a:extLst>
            </p:cNvPr>
            <p:cNvSpPr txBox="1"/>
            <p:nvPr/>
          </p:nvSpPr>
          <p:spPr>
            <a:xfrm>
              <a:off x="6796429" y="1608522"/>
              <a:ext cx="215956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좌표의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공간 변환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C6E747-93F2-4F88-AB1E-7FFE26FCA5E5}"/>
                </a:ext>
              </a:extLst>
            </p:cNvPr>
            <p:cNvSpPr txBox="1"/>
            <p:nvPr/>
          </p:nvSpPr>
          <p:spPr>
            <a:xfrm>
              <a:off x="6800066" y="2064047"/>
              <a:ext cx="672190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원래 화소 좌표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(v, w)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에서 변환함수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T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를 적용한 결과 좌표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(x, y)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로 표현할 수 있다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대표적인 예시로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어파인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</a:t>
              </a:r>
              <a:r>
                <a:rPr lang="en-US" altLang="ko-KR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Affince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변환이 있다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EEC0008B-E222-491D-BDE0-99C8F81D4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210" y="3027783"/>
            <a:ext cx="2077025" cy="52322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7F29345-8EEE-4541-9D89-0654BF934F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0000"/>
          <a:stretch/>
        </p:blipFill>
        <p:spPr>
          <a:xfrm>
            <a:off x="4428976" y="-1"/>
            <a:ext cx="7763024" cy="6235127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2A13510-2077-4692-B340-746398CB7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6551" y="2480287"/>
            <a:ext cx="4681524" cy="1564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17969A3-0AA7-49A6-BB9C-D2B9458CE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9427" y="4615907"/>
            <a:ext cx="4055772" cy="1611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06CFC4B9-E0BA-420E-9EF1-4961F73C40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379"/>
          <a:stretch/>
        </p:blipFill>
        <p:spPr>
          <a:xfrm>
            <a:off x="4458394" y="0"/>
            <a:ext cx="7733606" cy="623512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8445A77-F2A7-46EE-8E09-6D1FFC4F9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620" y="453817"/>
            <a:ext cx="4120247" cy="1645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992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AE9511A9-8730-4653-9EC7-B159BA5D3A99}"/>
              </a:ext>
            </a:extLst>
          </p:cNvPr>
          <p:cNvGrpSpPr/>
          <p:nvPr/>
        </p:nvGrpSpPr>
        <p:grpSpPr>
          <a:xfrm>
            <a:off x="4929210" y="827022"/>
            <a:ext cx="4671903" cy="763302"/>
            <a:chOff x="6796429" y="1608522"/>
            <a:chExt cx="4671903" cy="76330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E5795C4-AEC2-4D62-8271-CA6CBB00F060}"/>
                </a:ext>
              </a:extLst>
            </p:cNvPr>
            <p:cNvSpPr txBox="1"/>
            <p:nvPr/>
          </p:nvSpPr>
          <p:spPr>
            <a:xfrm>
              <a:off x="6796429" y="1608522"/>
              <a:ext cx="215956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좌표의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공간 변환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C6E747-93F2-4F88-AB1E-7FFE26FCA5E5}"/>
                </a:ext>
              </a:extLst>
            </p:cNvPr>
            <p:cNvSpPr txBox="1"/>
            <p:nvPr/>
          </p:nvSpPr>
          <p:spPr>
            <a:xfrm>
              <a:off x="6800066" y="2064047"/>
              <a:ext cx="46682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매트릭스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T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요소들로 선정된 값에 따라 변환이 일어난다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3165" y="2443329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공간 연산</a:t>
            </a:r>
          </a:p>
        </p:txBody>
      </p: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DFA0455-5AFE-4062-856D-820E6251D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210" y="1645739"/>
            <a:ext cx="6160278" cy="1439015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560F45-91E6-40C1-A486-7DD12A148697}"/>
              </a:ext>
            </a:extLst>
          </p:cNvPr>
          <p:cNvGrpSpPr/>
          <p:nvPr/>
        </p:nvGrpSpPr>
        <p:grpSpPr>
          <a:xfrm>
            <a:off x="4929210" y="3564283"/>
            <a:ext cx="4997312" cy="978745"/>
            <a:chOff x="6796429" y="1608522"/>
            <a:chExt cx="4997312" cy="97874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8C3E9D8-4705-4797-9262-331EBC978942}"/>
                </a:ext>
              </a:extLst>
            </p:cNvPr>
            <p:cNvSpPr txBox="1"/>
            <p:nvPr/>
          </p:nvSpPr>
          <p:spPr>
            <a:xfrm>
              <a:off x="6796429" y="1608522"/>
              <a:ext cx="15568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순방향 매핑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578F2CF-49A4-4FF1-8683-2592876EB632}"/>
                </a:ext>
              </a:extLst>
            </p:cNvPr>
            <p:cNvSpPr txBox="1"/>
            <p:nvPr/>
          </p:nvSpPr>
          <p:spPr>
            <a:xfrm>
              <a:off x="6800066" y="2064047"/>
              <a:ext cx="49936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화소 스캔하고 각 위치에서 위 식을 적용하여 계산하는 방법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여러 출력 값들이 한 출력 화소로 합쳐질 수도 있다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B70DDFF-1E19-4619-8D2C-47F6E6791B35}"/>
              </a:ext>
            </a:extLst>
          </p:cNvPr>
          <p:cNvGrpSpPr/>
          <p:nvPr/>
        </p:nvGrpSpPr>
        <p:grpSpPr>
          <a:xfrm>
            <a:off x="4929210" y="4863254"/>
            <a:ext cx="6060103" cy="763302"/>
            <a:chOff x="6796429" y="1608522"/>
            <a:chExt cx="6060103" cy="76330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8CBD295-84C8-4DE6-9666-6F04AE9B3726}"/>
                </a:ext>
              </a:extLst>
            </p:cNvPr>
            <p:cNvSpPr txBox="1"/>
            <p:nvPr/>
          </p:nvSpPr>
          <p:spPr>
            <a:xfrm>
              <a:off x="6796429" y="1608522"/>
              <a:ext cx="15568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역방향 매핑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36BF036-A9EF-4960-BD46-E855A349C023}"/>
                </a:ext>
              </a:extLst>
            </p:cNvPr>
            <p:cNvSpPr txBox="1"/>
            <p:nvPr/>
          </p:nvSpPr>
          <p:spPr>
            <a:xfrm>
              <a:off x="6800066" y="2064047"/>
              <a:ext cx="60564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출력 화소 위치를 스캔하고 각 위치에서 입력 영상의 대응 위치 알아낸다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6249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917E441C-54FA-4646-BF4E-0504B29F5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035" y="5183152"/>
            <a:ext cx="10426224" cy="1209026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AE9511A9-8730-4653-9EC7-B159BA5D3A99}"/>
              </a:ext>
            </a:extLst>
          </p:cNvPr>
          <p:cNvGrpSpPr/>
          <p:nvPr/>
        </p:nvGrpSpPr>
        <p:grpSpPr>
          <a:xfrm>
            <a:off x="4929210" y="416145"/>
            <a:ext cx="6582682" cy="763302"/>
            <a:chOff x="6796429" y="1608522"/>
            <a:chExt cx="6582682" cy="76330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E5795C4-AEC2-4D62-8271-CA6CBB00F060}"/>
                </a:ext>
              </a:extLst>
            </p:cNvPr>
            <p:cNvSpPr txBox="1"/>
            <p:nvPr/>
          </p:nvSpPr>
          <p:spPr>
            <a:xfrm>
              <a:off x="6796429" y="1608522"/>
              <a:ext cx="30187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다중 스펙트럼 영상 처리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C6E747-93F2-4F88-AB1E-7FFE26FCA5E5}"/>
                </a:ext>
              </a:extLst>
            </p:cNvPr>
            <p:cNvSpPr txBox="1"/>
            <p:nvPr/>
          </p:nvSpPr>
          <p:spPr>
            <a:xfrm>
              <a:off x="6800066" y="2064047"/>
              <a:ext cx="65790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벡터 및 매트릭스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또는 행렬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)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연산들이 고정적으로 사용되는 대표적인 분야이다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3165" y="2443329"/>
            <a:ext cx="40623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벡터 </a:t>
            </a:r>
            <a:r>
              <a:rPr lang="en-US" altLang="ko-KR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/ </a:t>
            </a:r>
            <a:r>
              <a: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매트릭스 연산</a:t>
            </a:r>
          </a:p>
        </p:txBody>
      </p: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48FB010-D5E5-4EF0-A3C3-7CFD67270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209" y="2312627"/>
            <a:ext cx="3350603" cy="584775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DCCE3C45-8487-4D2C-B770-313FCB6F5315}"/>
              </a:ext>
            </a:extLst>
          </p:cNvPr>
          <p:cNvGrpSpPr/>
          <p:nvPr/>
        </p:nvGrpSpPr>
        <p:grpSpPr>
          <a:xfrm>
            <a:off x="4929210" y="1493910"/>
            <a:ext cx="2894172" cy="763302"/>
            <a:chOff x="6796429" y="1608522"/>
            <a:chExt cx="2894172" cy="76330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EE5B98C-863B-4476-9F39-333AC3809DCE}"/>
                </a:ext>
              </a:extLst>
            </p:cNvPr>
            <p:cNvSpPr txBox="1"/>
            <p:nvPr/>
          </p:nvSpPr>
          <p:spPr>
            <a:xfrm>
              <a:off x="6796429" y="1608522"/>
              <a:ext cx="10438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벡터 놈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146616-B6FF-4574-B20A-7F23FD427DD8}"/>
                </a:ext>
              </a:extLst>
            </p:cNvPr>
            <p:cNvSpPr txBox="1"/>
            <p:nvPr/>
          </p:nvSpPr>
          <p:spPr>
            <a:xfrm>
              <a:off x="6800066" y="2064047"/>
              <a:ext cx="28905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2-D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유클리드 거리의 일반화된 식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1E1C12A-84D4-4299-A994-07540307BDB2}"/>
              </a:ext>
            </a:extLst>
          </p:cNvPr>
          <p:cNvGrpSpPr/>
          <p:nvPr/>
        </p:nvGrpSpPr>
        <p:grpSpPr>
          <a:xfrm>
            <a:off x="4929210" y="3176399"/>
            <a:ext cx="5701031" cy="763302"/>
            <a:chOff x="6796429" y="1608522"/>
            <a:chExt cx="5701031" cy="76330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7F61C72-4D5A-4EA7-BD07-0F62F1455FF1}"/>
                </a:ext>
              </a:extLst>
            </p:cNvPr>
            <p:cNvSpPr txBox="1"/>
            <p:nvPr/>
          </p:nvSpPr>
          <p:spPr>
            <a:xfrm>
              <a:off x="6796429" y="1608522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선형 변환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215B751-47C2-41C8-943A-A9455519BC17}"/>
                </a:ext>
              </a:extLst>
            </p:cNvPr>
            <p:cNvSpPr txBox="1"/>
            <p:nvPr/>
          </p:nvSpPr>
          <p:spPr>
            <a:xfrm>
              <a:off x="6800066" y="2064047"/>
              <a:ext cx="56973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화소 벡터의 또 하나의 중요한 이점은 다음과 같은 선형 변환에 있다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C5D3A741-05AB-4FBC-B72D-9CDE239DF5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9209" y="3995115"/>
            <a:ext cx="1984938" cy="58685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819F48E-0BCA-46C0-8B28-C91E9E79A3C2}"/>
              </a:ext>
            </a:extLst>
          </p:cNvPr>
          <p:cNvSpPr txBox="1"/>
          <p:nvPr/>
        </p:nvSpPr>
        <p:spPr>
          <a:xfrm>
            <a:off x="4929210" y="4863254"/>
            <a:ext cx="51603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영상에 적용되는 광범위한 선형 프로세스들</a:t>
            </a:r>
          </a:p>
        </p:txBody>
      </p:sp>
    </p:spTree>
    <p:extLst>
      <p:ext uri="{BB962C8B-B14F-4D97-AF65-F5344CB8AC3E}">
        <p14:creationId xmlns:p14="http://schemas.microsoft.com/office/powerpoint/2010/main" val="3860877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59789" y="1050511"/>
            <a:ext cx="181011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5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</a:t>
            </a:r>
            <a:endParaRPr lang="ko-KR" altLang="en-US" sz="115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0669901" y="1981535"/>
            <a:ext cx="152209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686107" y="3252739"/>
            <a:ext cx="78406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5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밝기 변환과 공간 필터링</a:t>
            </a:r>
          </a:p>
        </p:txBody>
      </p:sp>
    </p:spTree>
    <p:extLst>
      <p:ext uri="{BB962C8B-B14F-4D97-AF65-F5344CB8AC3E}">
        <p14:creationId xmlns:p14="http://schemas.microsoft.com/office/powerpoint/2010/main" val="715245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40244" y="1473703"/>
            <a:ext cx="41296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CONTENTS</a:t>
            </a:r>
            <a:endParaRPr lang="ko-KR" altLang="en-US" sz="6000">
              <a:ln>
                <a:solidFill>
                  <a:srgbClr val="FE9E7E">
                    <a:alpha val="20000"/>
                  </a:srgbClr>
                </a:solidFill>
              </a:ln>
              <a:solidFill>
                <a:srgbClr val="FE9E7E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0669901" y="1981535"/>
            <a:ext cx="1522099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-492369" y="-520504"/>
            <a:ext cx="13344156" cy="8128782"/>
            <a:chOff x="-492369" y="-520504"/>
            <a:chExt cx="13344156" cy="8128782"/>
          </a:xfrm>
          <a:solidFill>
            <a:srgbClr val="C8E4E5">
              <a:alpha val="60000"/>
            </a:srgbClr>
          </a:solidFill>
        </p:grpSpPr>
        <p:sp>
          <p:nvSpPr>
            <p:cNvPr id="6" name="타원 5"/>
            <p:cNvSpPr/>
            <p:nvPr/>
          </p:nvSpPr>
          <p:spPr>
            <a:xfrm>
              <a:off x="-492369" y="-520504"/>
              <a:ext cx="2841674" cy="28416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/>
            <p:cNvSpPr/>
            <p:nvPr/>
          </p:nvSpPr>
          <p:spPr>
            <a:xfrm>
              <a:off x="10010113" y="4766604"/>
              <a:ext cx="2841674" cy="28416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1012875" y="3615397"/>
            <a:ext cx="3726019" cy="923330"/>
            <a:chOff x="1012875" y="3615397"/>
            <a:chExt cx="3726019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1012875" y="3615397"/>
              <a:ext cx="96372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01</a:t>
              </a:r>
              <a:endParaRPr lang="ko-KR" altLang="en-US" sz="540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976599" y="3877007"/>
              <a:ext cx="27622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화소 간의 기본적 관계</a:t>
              </a: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012875" y="5077336"/>
            <a:ext cx="3982499" cy="923330"/>
            <a:chOff x="1012875" y="3615397"/>
            <a:chExt cx="3982499" cy="923330"/>
          </a:xfrm>
        </p:grpSpPr>
        <p:sp>
          <p:nvSpPr>
            <p:cNvPr id="20" name="TextBox 19"/>
            <p:cNvSpPr txBox="1"/>
            <p:nvPr/>
          </p:nvSpPr>
          <p:spPr>
            <a:xfrm>
              <a:off x="1012875" y="3615397"/>
              <a:ext cx="96372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03</a:t>
              </a:r>
              <a:endParaRPr lang="ko-KR" altLang="en-US" sz="540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976599" y="3877007"/>
              <a:ext cx="30187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밝기 변환과 공간 필터링</a:t>
              </a: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5241830" y="3615397"/>
            <a:ext cx="5957399" cy="923330"/>
            <a:chOff x="1012875" y="3615397"/>
            <a:chExt cx="5957399" cy="923330"/>
          </a:xfrm>
        </p:grpSpPr>
        <p:sp>
          <p:nvSpPr>
            <p:cNvPr id="25" name="TextBox 24"/>
            <p:cNvSpPr txBox="1"/>
            <p:nvPr/>
          </p:nvSpPr>
          <p:spPr>
            <a:xfrm>
              <a:off x="1012875" y="3615397"/>
              <a:ext cx="96372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02</a:t>
              </a:r>
              <a:endParaRPr lang="ko-KR" altLang="en-US" sz="540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976599" y="3877007"/>
              <a:ext cx="49936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디지털 영상 처리에 사용되는 수학적 도구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241830" y="5077336"/>
            <a:ext cx="2430792" cy="923330"/>
            <a:chOff x="1012875" y="3615397"/>
            <a:chExt cx="2430792" cy="923330"/>
          </a:xfrm>
        </p:grpSpPr>
        <p:sp>
          <p:nvSpPr>
            <p:cNvPr id="30" name="TextBox 29"/>
            <p:cNvSpPr txBox="1"/>
            <p:nvPr/>
          </p:nvSpPr>
          <p:spPr>
            <a:xfrm>
              <a:off x="1012875" y="3615397"/>
              <a:ext cx="96372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04</a:t>
              </a:r>
              <a:endParaRPr lang="ko-KR" altLang="en-US" sz="540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976599" y="3877007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7187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>
            <a:extLst>
              <a:ext uri="{FF2B5EF4-FFF2-40B4-BE49-F238E27FC236}">
                <a16:creationId xmlns:a16="http://schemas.microsoft.com/office/drawing/2014/main" id="{F3117B70-4A33-47CF-B323-AE428A6F6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4313067"/>
            <a:ext cx="48768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345788" cy="1163374"/>
            <a:chOff x="960681" y="2615402"/>
            <a:chExt cx="3345788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334578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공간 도메인 기법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개념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357260"/>
            <a:ext cx="5997586" cy="763302"/>
            <a:chOff x="6796429" y="1608522"/>
            <a:chExt cx="5997586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15568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공간 도메인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59939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영상 평면 자체를 가리키며 영상 화소들을 직접 조작하는 것에 기반한다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36ACEAE-AB65-4AB2-A83B-2EF530188AA6}"/>
              </a:ext>
            </a:extLst>
          </p:cNvPr>
          <p:cNvGrpSpPr/>
          <p:nvPr/>
        </p:nvGrpSpPr>
        <p:grpSpPr>
          <a:xfrm>
            <a:off x="4929210" y="1699309"/>
            <a:ext cx="7137321" cy="763302"/>
            <a:chOff x="6796429" y="1608522"/>
            <a:chExt cx="7137321" cy="76330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9A135-2BD7-4764-8863-DEBFF053E46C}"/>
                </a:ext>
              </a:extLst>
            </p:cNvPr>
            <p:cNvSpPr txBox="1"/>
            <p:nvPr/>
          </p:nvSpPr>
          <p:spPr>
            <a:xfrm>
              <a:off x="6796429" y="1608522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밝기 변환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FD5CE67-85C7-4FDB-BC99-5B794F8380A8}"/>
                </a:ext>
              </a:extLst>
            </p:cNvPr>
            <p:cNvSpPr txBox="1"/>
            <p:nvPr/>
          </p:nvSpPr>
          <p:spPr>
            <a:xfrm>
              <a:off x="6800066" y="2064047"/>
              <a:ext cx="71336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콘트라스트 조작과 영상 문턱치 처리를 목적으로 하여 영상의 각각의 화소에 작용한다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1CB00809-CFD8-4A74-88A9-5AF714CDF840}"/>
              </a:ext>
            </a:extLst>
          </p:cNvPr>
          <p:cNvGrpSpPr/>
          <p:nvPr/>
        </p:nvGrpSpPr>
        <p:grpSpPr>
          <a:xfrm>
            <a:off x="4929210" y="2704743"/>
            <a:ext cx="5997586" cy="763302"/>
            <a:chOff x="6796429" y="1608522"/>
            <a:chExt cx="5997586" cy="76330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475A75E-7359-4B2B-B60C-69DA99E6D235}"/>
                </a:ext>
              </a:extLst>
            </p:cNvPr>
            <p:cNvSpPr txBox="1"/>
            <p:nvPr/>
          </p:nvSpPr>
          <p:spPr>
            <a:xfrm>
              <a:off x="6796429" y="1608522"/>
              <a:ext cx="15568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공간 필터링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6C0CAEF-A493-4148-9EDF-5371EC41D0BF}"/>
                </a:ext>
              </a:extLst>
            </p:cNvPr>
            <p:cNvSpPr txBox="1"/>
            <p:nvPr/>
          </p:nvSpPr>
          <p:spPr>
            <a:xfrm>
              <a:off x="6800066" y="2064047"/>
              <a:ext cx="59939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영상의 각 화소의 이웃에 적용되어 영상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샤프닝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같은 연산을 수행한다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8194" name="Picture 2">
            <a:extLst>
              <a:ext uri="{FF2B5EF4-FFF2-40B4-BE49-F238E27FC236}">
                <a16:creationId xmlns:a16="http://schemas.microsoft.com/office/drawing/2014/main" id="{774C091D-58E1-40C8-AE21-5D7CA549AB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23"/>
          <a:stretch/>
        </p:blipFill>
        <p:spPr bwMode="auto">
          <a:xfrm>
            <a:off x="3738522" y="3824068"/>
            <a:ext cx="3404032" cy="2841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872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345788" cy="1163374"/>
            <a:chOff x="960681" y="2615402"/>
            <a:chExt cx="3345788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334578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밝기 변환 함수들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종류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5AA0FE4B-76C6-40F8-9299-78C98469A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832" y="244392"/>
            <a:ext cx="6867525" cy="630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4950CEB9-41F3-4088-9B6B-7D6B3564827B}"/>
              </a:ext>
            </a:extLst>
          </p:cNvPr>
          <p:cNvSpPr/>
          <p:nvPr/>
        </p:nvSpPr>
        <p:spPr>
          <a:xfrm>
            <a:off x="5887453" y="882316"/>
            <a:ext cx="1058779" cy="4331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1D65846-EFE0-4BF3-853D-3C8EDAEE4CC1}"/>
              </a:ext>
            </a:extLst>
          </p:cNvPr>
          <p:cNvSpPr/>
          <p:nvPr/>
        </p:nvSpPr>
        <p:spPr>
          <a:xfrm>
            <a:off x="6096000" y="2337903"/>
            <a:ext cx="1058779" cy="433137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5AFAF65-0ECC-4E75-9DFB-0DEE2B4EC76A}"/>
              </a:ext>
            </a:extLst>
          </p:cNvPr>
          <p:cNvSpPr/>
          <p:nvPr/>
        </p:nvSpPr>
        <p:spPr>
          <a:xfrm>
            <a:off x="8772808" y="4922197"/>
            <a:ext cx="1058779" cy="433137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6B39159-489C-4ED5-8C6E-BD13D5E147B7}"/>
              </a:ext>
            </a:extLst>
          </p:cNvPr>
          <p:cNvSpPr/>
          <p:nvPr/>
        </p:nvSpPr>
        <p:spPr>
          <a:xfrm>
            <a:off x="9440465" y="2614249"/>
            <a:ext cx="1058779" cy="433137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3AE4B54-AAEF-4F1E-BD01-8D702F59D9AD}"/>
              </a:ext>
            </a:extLst>
          </p:cNvPr>
          <p:cNvSpPr/>
          <p:nvPr/>
        </p:nvSpPr>
        <p:spPr>
          <a:xfrm>
            <a:off x="8772807" y="1410834"/>
            <a:ext cx="1058779" cy="433137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0ED292E-3290-4B83-A6B3-07A140CC56EB}"/>
              </a:ext>
            </a:extLst>
          </p:cNvPr>
          <p:cNvSpPr/>
          <p:nvPr/>
        </p:nvSpPr>
        <p:spPr>
          <a:xfrm>
            <a:off x="6096000" y="5028336"/>
            <a:ext cx="1058779" cy="43313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103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791149" cy="1163374"/>
            <a:chOff x="960681" y="2615402"/>
            <a:chExt cx="2791149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7911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네거티브 변환</a:t>
              </a:r>
              <a:endParaRPr lang="en-US" altLang="ko-KR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예시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9AE3DC48-D97D-4F61-8DF9-94131D785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315" y="169972"/>
            <a:ext cx="4860057" cy="2994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1581A6A9-A52A-47C0-801F-0E967F5AA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315" y="3747731"/>
            <a:ext cx="4860057" cy="2994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1415E69-7847-4524-9BE2-0A2ED326D98B}"/>
              </a:ext>
            </a:extLst>
          </p:cNvPr>
          <p:cNvCxnSpPr>
            <a:stCxn id="11266" idx="2"/>
          </p:cNvCxnSpPr>
          <p:nvPr/>
        </p:nvCxnSpPr>
        <p:spPr>
          <a:xfrm flipH="1">
            <a:off x="7555343" y="3164320"/>
            <a:ext cx="1" cy="7426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504A32F-35C8-49B1-A67A-0E2149DC0F9C}"/>
              </a:ext>
            </a:extLst>
          </p:cNvPr>
          <p:cNvSpPr txBox="1"/>
          <p:nvPr/>
        </p:nvSpPr>
        <p:spPr>
          <a:xfrm>
            <a:off x="7703127" y="3271359"/>
            <a:ext cx="2134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영상의 밝기 반전</a:t>
            </a:r>
          </a:p>
        </p:txBody>
      </p:sp>
    </p:spTree>
    <p:extLst>
      <p:ext uri="{BB962C8B-B14F-4D97-AF65-F5344CB8AC3E}">
        <p14:creationId xmlns:p14="http://schemas.microsoft.com/office/powerpoint/2010/main" val="1264782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970411" cy="1163374"/>
            <a:chOff x="960681" y="2615402"/>
            <a:chExt cx="1970411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9704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로그 변환</a:t>
              </a:r>
              <a:endParaRPr lang="en-US" altLang="ko-KR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예시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9CD50CF7-B62C-49A9-9600-3D35E95AE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765" y="0"/>
            <a:ext cx="386715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E2AE8388-6572-4680-B3EA-E021494910A5}"/>
              </a:ext>
            </a:extLst>
          </p:cNvPr>
          <p:cNvCxnSpPr>
            <a:stCxn id="12290" idx="3"/>
            <a:endCxn id="12292" idx="1"/>
          </p:cNvCxnSpPr>
          <p:nvPr/>
        </p:nvCxnSpPr>
        <p:spPr>
          <a:xfrm>
            <a:off x="7971915" y="1933575"/>
            <a:ext cx="352935" cy="29908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292" name="Picture 4">
            <a:extLst>
              <a:ext uri="{FF2B5EF4-FFF2-40B4-BE49-F238E27FC236}">
                <a16:creationId xmlns:a16="http://schemas.microsoft.com/office/drawing/2014/main" id="{5AF2DAC0-6141-4016-9311-A99A0C8BB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4850" y="2990850"/>
            <a:ext cx="386715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056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6B052909-A144-43B4-936B-C1F824A52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271" y="0"/>
            <a:ext cx="6934729" cy="682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780202" cy="1163374"/>
            <a:chOff x="960681" y="2615402"/>
            <a:chExt cx="3780202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37802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거듭제곱</a:t>
              </a:r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-</a:t>
              </a:r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법칙 변환</a:t>
              </a:r>
              <a:endParaRPr lang="en-US" altLang="ko-KR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5247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감마 변환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54913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4" name="Picture 8">
            <a:extLst>
              <a:ext uri="{FF2B5EF4-FFF2-40B4-BE49-F238E27FC236}">
                <a16:creationId xmlns:a16="http://schemas.microsoft.com/office/drawing/2014/main" id="{92A13647-C975-4A63-9C00-7A5B6E28E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0" y="3429000"/>
            <a:ext cx="308610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780202" cy="1163374"/>
            <a:chOff x="960681" y="2615402"/>
            <a:chExt cx="3780202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37802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거듭제곱</a:t>
              </a:r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-</a:t>
              </a:r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법칙 변환</a:t>
              </a:r>
              <a:endParaRPr lang="en-US" altLang="ko-KR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22493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감마 변환 예시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86395FA1-05FA-4881-88A9-30D1ECD2A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982" y="124408"/>
            <a:ext cx="308610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>
            <a:extLst>
              <a:ext uri="{FF2B5EF4-FFF2-40B4-BE49-F238E27FC236}">
                <a16:creationId xmlns:a16="http://schemas.microsoft.com/office/drawing/2014/main" id="{F18015DC-8183-4813-81EC-4623F3CA7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0" y="124408"/>
            <a:ext cx="308610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>
            <a:extLst>
              <a:ext uri="{FF2B5EF4-FFF2-40B4-BE49-F238E27FC236}">
                <a16:creationId xmlns:a16="http://schemas.microsoft.com/office/drawing/2014/main" id="{454F154D-90C4-4329-9D02-4E3638716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982" y="3429000"/>
            <a:ext cx="308610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209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935419" cy="1163374"/>
            <a:chOff x="960681" y="2615402"/>
            <a:chExt cx="2935419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9354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구간 선형 변환</a:t>
              </a:r>
              <a:endParaRPr lang="en-US" altLang="ko-KR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장단점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B1B4C28-4628-47D9-B676-40ADD446E4AE}"/>
              </a:ext>
            </a:extLst>
          </p:cNvPr>
          <p:cNvGrpSpPr/>
          <p:nvPr/>
        </p:nvGrpSpPr>
        <p:grpSpPr>
          <a:xfrm>
            <a:off x="4929210" y="1973238"/>
            <a:ext cx="4795333" cy="763302"/>
            <a:chOff x="6796429" y="1608522"/>
            <a:chExt cx="4795333" cy="76330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259176-1F18-40A9-A8DF-9AEE3C58CA7A}"/>
                </a:ext>
              </a:extLst>
            </p:cNvPr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장점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05B886-D40F-4C38-8492-34C7910532DC}"/>
                </a:ext>
              </a:extLst>
            </p:cNvPr>
            <p:cNvSpPr txBox="1"/>
            <p:nvPr/>
          </p:nvSpPr>
          <p:spPr>
            <a:xfrm>
              <a:off x="6800066" y="2064047"/>
              <a:ext cx="47916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구간 함수들의 형태가 임의로 복잡해질 수 있다는 것이다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D32A5A5-7A83-4412-A764-6BA6F6D00CD6}"/>
              </a:ext>
            </a:extLst>
          </p:cNvPr>
          <p:cNvGrpSpPr/>
          <p:nvPr/>
        </p:nvGrpSpPr>
        <p:grpSpPr>
          <a:xfrm>
            <a:off x="4929210" y="3248578"/>
            <a:ext cx="3234009" cy="763302"/>
            <a:chOff x="6796429" y="1608522"/>
            <a:chExt cx="3234009" cy="76330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6839F86-780B-43AC-AD2B-8E186E2E7070}"/>
                </a:ext>
              </a:extLst>
            </p:cNvPr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단점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A1736BD-E1FA-4572-836F-F9E108363817}"/>
                </a:ext>
              </a:extLst>
            </p:cNvPr>
            <p:cNvSpPr txBox="1"/>
            <p:nvPr/>
          </p:nvSpPr>
          <p:spPr>
            <a:xfrm>
              <a:off x="6800066" y="2064047"/>
              <a:ext cx="32303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사용자 입력이 훨씬 더 많이 필요하다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2581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063659" cy="1163374"/>
            <a:chOff x="960681" y="2615402"/>
            <a:chExt cx="3063659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9354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구간 선형 변환</a:t>
              </a:r>
              <a:endParaRPr lang="en-US" altLang="ko-KR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306365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콘트라스트 스트레칭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9CBADC-C7C0-4E54-879D-481CDCFB9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2920" y="1493909"/>
            <a:ext cx="3591130" cy="3575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F11B36E-F697-4ACE-AAEE-482F77B84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0870" y="1493909"/>
            <a:ext cx="3591130" cy="3575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18E4C41F-B426-449B-BEC6-6CE873495012}"/>
              </a:ext>
            </a:extLst>
          </p:cNvPr>
          <p:cNvCxnSpPr>
            <a:stCxn id="1026" idx="3"/>
            <a:endCxn id="1028" idx="1"/>
          </p:cNvCxnSpPr>
          <p:nvPr/>
        </p:nvCxnSpPr>
        <p:spPr>
          <a:xfrm>
            <a:off x="8044050" y="3281768"/>
            <a:ext cx="55682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F32BFE1-1C9A-48F6-B27C-2464D5302CB3}"/>
              </a:ext>
            </a:extLst>
          </p:cNvPr>
          <p:cNvSpPr txBox="1"/>
          <p:nvPr/>
        </p:nvSpPr>
        <p:spPr>
          <a:xfrm>
            <a:off x="6916771" y="1120566"/>
            <a:ext cx="28113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영상의 밝기 레벨 범위 ↑</a:t>
            </a:r>
          </a:p>
        </p:txBody>
      </p:sp>
    </p:spTree>
    <p:extLst>
      <p:ext uri="{BB962C8B-B14F-4D97-AF65-F5344CB8AC3E}">
        <p14:creationId xmlns:p14="http://schemas.microsoft.com/office/powerpoint/2010/main" val="172143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935419" cy="1163374"/>
            <a:chOff x="960681" y="2615402"/>
            <a:chExt cx="2935419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9354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구간 선형 변환</a:t>
              </a:r>
              <a:endParaRPr lang="en-US" altLang="ko-KR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슬라이싱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33F5479-3BFB-466A-A11A-C3D615E0E621}"/>
              </a:ext>
            </a:extLst>
          </p:cNvPr>
          <p:cNvGrpSpPr/>
          <p:nvPr/>
        </p:nvGrpSpPr>
        <p:grpSpPr>
          <a:xfrm>
            <a:off x="4639878" y="1587343"/>
            <a:ext cx="7312048" cy="978745"/>
            <a:chOff x="6796429" y="1608522"/>
            <a:chExt cx="7312048" cy="9787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65EBBA-AA3C-4F34-B461-6742F3F7B97D}"/>
                </a:ext>
              </a:extLst>
            </p:cNvPr>
            <p:cNvSpPr txBox="1"/>
            <p:nvPr/>
          </p:nvSpPr>
          <p:spPr>
            <a:xfrm>
              <a:off x="6796429" y="1608522"/>
              <a:ext cx="24320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밝기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-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레벨 </a:t>
              </a:r>
              <a:r>
                <a:rPr lang="ko-KR" altLang="en-US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슬라이싱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9CA5EA4-979C-43C7-90B8-C08FDBCDCC36}"/>
                </a:ext>
              </a:extLst>
            </p:cNvPr>
            <p:cNvSpPr txBox="1"/>
            <p:nvPr/>
          </p:nvSpPr>
          <p:spPr>
            <a:xfrm>
              <a:off x="6800066" y="2064047"/>
              <a:ext cx="7308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관심 영역에 드는 모든 값들을 한 값으로 표시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나머지 밝기 값들을 다른 값으로 표시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  <a:p>
              <a:pPr marL="342900" indent="-342900">
                <a:buAutoNum type="arabicPeriod"/>
              </a:pP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원하는 밝기 범위를 밝게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또는 어둡게 만들고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),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나머지 밝기 레벨은 그대로 놔둔다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E7CBDE8-419A-47C5-8814-3E1AFF542B03}"/>
              </a:ext>
            </a:extLst>
          </p:cNvPr>
          <p:cNvGrpSpPr/>
          <p:nvPr/>
        </p:nvGrpSpPr>
        <p:grpSpPr>
          <a:xfrm>
            <a:off x="4639878" y="3047386"/>
            <a:ext cx="5002121" cy="978745"/>
            <a:chOff x="6796429" y="1608522"/>
            <a:chExt cx="5002121" cy="9787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4293E82-F8C0-4ACC-90B7-525FBB296E0E}"/>
                </a:ext>
              </a:extLst>
            </p:cNvPr>
            <p:cNvSpPr txBox="1"/>
            <p:nvPr/>
          </p:nvSpPr>
          <p:spPr>
            <a:xfrm>
              <a:off x="6796429" y="1608522"/>
              <a:ext cx="24320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비트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-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평면 </a:t>
              </a:r>
              <a:r>
                <a:rPr lang="ko-KR" altLang="en-US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슬라이싱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8AFF681-ED55-49F4-969A-04B6CB482A40}"/>
                </a:ext>
              </a:extLst>
            </p:cNvPr>
            <p:cNvSpPr txBox="1"/>
            <p:nvPr/>
          </p:nvSpPr>
          <p:spPr>
            <a:xfrm>
              <a:off x="6800066" y="2064047"/>
              <a:ext cx="49984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각 비트에 대해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0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또는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1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인지 검사하여 영상 형태로 만든 것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</a:t>
              </a:r>
            </a:p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8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비트 영상은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8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개의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1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비트 평면들로 구성된 것이다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0639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23079" y="3119510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히스토그램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2504" y="1050511"/>
            <a:ext cx="3465953" cy="1862048"/>
            <a:chOff x="8841098" y="1050511"/>
            <a:chExt cx="3465953" cy="1862048"/>
          </a:xfrm>
        </p:grpSpPr>
        <p:sp>
          <p:nvSpPr>
            <p:cNvPr id="10" name="TextBox 9"/>
            <p:cNvSpPr txBox="1"/>
            <p:nvPr/>
          </p:nvSpPr>
          <p:spPr>
            <a:xfrm>
              <a:off x="10496939" y="1050511"/>
              <a:ext cx="1810112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15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04</a:t>
              </a:r>
              <a:endParaRPr lang="ko-KR" altLang="en-US" sz="115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8841098" y="1981535"/>
              <a:ext cx="152209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74522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24523" y="1050511"/>
            <a:ext cx="184537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50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</a:t>
            </a:r>
            <a:endParaRPr lang="ko-KR" altLang="en-US" sz="1150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0669901" y="1981535"/>
            <a:ext cx="152209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3378605" y="3252739"/>
            <a:ext cx="7148111" cy="2121639"/>
            <a:chOff x="4588427" y="3843583"/>
            <a:chExt cx="7148111" cy="2121639"/>
          </a:xfrm>
        </p:grpSpPr>
        <p:sp>
          <p:nvSpPr>
            <p:cNvPr id="6" name="TextBox 5"/>
            <p:cNvSpPr txBox="1"/>
            <p:nvPr/>
          </p:nvSpPr>
          <p:spPr>
            <a:xfrm>
              <a:off x="4588427" y="3843583"/>
              <a:ext cx="714811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54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화소 간의 기본적 관계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51808" y="5503557"/>
              <a:ext cx="1847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ko-KR" altLang="en-US" sz="2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69669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236510" cy="1163374"/>
            <a:chOff x="960681" y="2615402"/>
            <a:chExt cx="2236510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9415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개념 및 예제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875143" y="357260"/>
            <a:ext cx="7316857" cy="978745"/>
            <a:chOff x="6796429" y="1608522"/>
            <a:chExt cx="7316857" cy="978745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73132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히스토그램은 많은 공간 도메인 처리 기법들을 위한 기초이다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보통 히스토그램의 성분 각각을 영상의 전체 화소 수로 나누어 히스토그램을 정규화 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F1F67686-0123-4E08-B266-7A62FE055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143" y="1438378"/>
            <a:ext cx="4461187" cy="22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C0D03FE0-1A32-403C-B9A4-5BACE8FA5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143" y="3802019"/>
            <a:ext cx="4760897" cy="3055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2761DD07-1B50-4981-8BE8-4BFD9B6E5A89}"/>
              </a:ext>
            </a:extLst>
          </p:cNvPr>
          <p:cNvCxnSpPr/>
          <p:nvPr/>
        </p:nvCxnSpPr>
        <p:spPr>
          <a:xfrm>
            <a:off x="5991225" y="3711678"/>
            <a:ext cx="247650" cy="1860447"/>
          </a:xfrm>
          <a:prstGeom prst="straightConnector1">
            <a:avLst/>
          </a:prstGeom>
          <a:ln w="38100">
            <a:solidFill>
              <a:srgbClr val="FF2DD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6839711-17D4-4740-9E2B-037D4846BF58}"/>
              </a:ext>
            </a:extLst>
          </p:cNvPr>
          <p:cNvCxnSpPr/>
          <p:nvPr/>
        </p:nvCxnSpPr>
        <p:spPr>
          <a:xfrm flipH="1">
            <a:off x="8610600" y="3625985"/>
            <a:ext cx="295275" cy="1050790"/>
          </a:xfrm>
          <a:prstGeom prst="straightConnector1">
            <a:avLst/>
          </a:prstGeom>
          <a:ln w="38100">
            <a:solidFill>
              <a:srgbClr val="2DCE8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B702260-5442-4629-B5EB-2D3C85931702}"/>
              </a:ext>
            </a:extLst>
          </p:cNvPr>
          <p:cNvSpPr txBox="1"/>
          <p:nvPr/>
        </p:nvSpPr>
        <p:spPr>
          <a:xfrm>
            <a:off x="9480750" y="3450068"/>
            <a:ext cx="264367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밝은 영상일 수록</a:t>
            </a:r>
            <a:endParaRPr lang="en-US" altLang="ko-KR" sz="1400" b="1" dirty="0"/>
          </a:p>
          <a:p>
            <a:r>
              <a:rPr lang="ko-KR" altLang="en-US" sz="1400" b="1" dirty="0"/>
              <a:t>히스토그램 분산이 오른쪽으로</a:t>
            </a:r>
            <a:endParaRPr lang="en-US" altLang="ko-KR" sz="1400" b="1" dirty="0"/>
          </a:p>
          <a:p>
            <a:r>
              <a:rPr lang="ko-KR" altLang="en-US" sz="1400" b="1" dirty="0"/>
              <a:t>치우쳐져 있다</a:t>
            </a:r>
            <a:r>
              <a:rPr lang="en-US" altLang="ko-KR" sz="1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2393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236510" cy="1163374"/>
            <a:chOff x="960681" y="2615402"/>
            <a:chExt cx="2236510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평활화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B6A46C3-A865-4F66-81F4-80C39756C5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299" y="161925"/>
            <a:ext cx="6004790" cy="3002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6166A0E-1567-435A-A109-3462D99B3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256" y="3238500"/>
            <a:ext cx="5476875" cy="345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E9A569C-DB75-412A-9F54-8F85D79F6FF2}"/>
              </a:ext>
            </a:extLst>
          </p:cNvPr>
          <p:cNvCxnSpPr>
            <a:cxnSpLocks/>
          </p:cNvCxnSpPr>
          <p:nvPr/>
        </p:nvCxnSpPr>
        <p:spPr>
          <a:xfrm>
            <a:off x="6276975" y="2978253"/>
            <a:ext cx="1252718" cy="1193697"/>
          </a:xfrm>
          <a:prstGeom prst="straightConnector1">
            <a:avLst/>
          </a:prstGeom>
          <a:ln w="38100">
            <a:solidFill>
              <a:srgbClr val="FF2DD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A20E9DC0-53AE-4606-A768-8BABD9D0B1FE}"/>
              </a:ext>
            </a:extLst>
          </p:cNvPr>
          <p:cNvCxnSpPr>
            <a:cxnSpLocks/>
          </p:cNvCxnSpPr>
          <p:nvPr/>
        </p:nvCxnSpPr>
        <p:spPr>
          <a:xfrm flipH="1">
            <a:off x="9015412" y="3096832"/>
            <a:ext cx="147638" cy="732218"/>
          </a:xfrm>
          <a:prstGeom prst="straightConnector1">
            <a:avLst/>
          </a:prstGeom>
          <a:ln w="38100">
            <a:solidFill>
              <a:srgbClr val="99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5FEC91A-0FCD-4B6A-977B-EBEA605418EC}"/>
              </a:ext>
            </a:extLst>
          </p:cNvPr>
          <p:cNvSpPr txBox="1"/>
          <p:nvPr/>
        </p:nvSpPr>
        <p:spPr>
          <a:xfrm>
            <a:off x="9596001" y="3462941"/>
            <a:ext cx="23503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히스토그램 평활화로</a:t>
            </a:r>
            <a:endParaRPr lang="en-US" altLang="ko-KR" sz="1400" b="1" dirty="0"/>
          </a:p>
          <a:p>
            <a:r>
              <a:rPr lang="ko-KR" altLang="en-US" sz="1400" b="1" dirty="0"/>
              <a:t>영상의 대조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콘트라스트</a:t>
            </a:r>
            <a:r>
              <a:rPr lang="en-US" altLang="ko-KR" sz="1400" b="1" dirty="0"/>
              <a:t>)</a:t>
            </a:r>
            <a:r>
              <a:rPr lang="ko-KR" altLang="en-US" sz="1400" b="1" dirty="0"/>
              <a:t>를</a:t>
            </a:r>
            <a:endParaRPr lang="en-US" altLang="ko-KR" sz="1400" b="1" dirty="0"/>
          </a:p>
          <a:p>
            <a:r>
              <a:rPr lang="ko-KR" altLang="en-US" sz="1400" b="1" dirty="0"/>
              <a:t>높이면 히스토그램 분산이</a:t>
            </a:r>
            <a:endParaRPr lang="en-US" altLang="ko-KR" sz="1400" b="1" dirty="0"/>
          </a:p>
          <a:p>
            <a:r>
              <a:rPr lang="ko-KR" altLang="en-US" sz="1400" b="1" dirty="0"/>
              <a:t>넓게 표현된다</a:t>
            </a:r>
            <a:r>
              <a:rPr lang="en-US" altLang="ko-KR" sz="1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37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236510" cy="1163374"/>
            <a:chOff x="960681" y="2615402"/>
            <a:chExt cx="2236510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9092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그 외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8EC16D6-1DF5-4A28-8B23-5364080CF118}"/>
              </a:ext>
            </a:extLst>
          </p:cNvPr>
          <p:cNvGrpSpPr/>
          <p:nvPr/>
        </p:nvGrpSpPr>
        <p:grpSpPr>
          <a:xfrm>
            <a:off x="4875143" y="1939317"/>
            <a:ext cx="5535921" cy="763302"/>
            <a:chOff x="6796429" y="1608522"/>
            <a:chExt cx="5535921" cy="76330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87683F6-DB22-44C4-90C9-5164A11AD25C}"/>
                </a:ext>
              </a:extLst>
            </p:cNvPr>
            <p:cNvSpPr txBox="1"/>
            <p:nvPr/>
          </p:nvSpPr>
          <p:spPr>
            <a:xfrm>
              <a:off x="6796429" y="1608522"/>
              <a:ext cx="27655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 매칭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(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지정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)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7C504BD-85AA-4E38-84DB-BCCF3EB93CD7}"/>
                </a:ext>
              </a:extLst>
            </p:cNvPr>
            <p:cNvSpPr txBox="1"/>
            <p:nvPr/>
          </p:nvSpPr>
          <p:spPr>
            <a:xfrm>
              <a:off x="6800066" y="2064047"/>
              <a:ext cx="55322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처리 영상이 지정된 히스토그램을 갖도록 만드는 데 사용되는 방법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DAF883F-29E2-4F10-A8B4-B823727FF4BD}"/>
              </a:ext>
            </a:extLst>
          </p:cNvPr>
          <p:cNvGrpSpPr/>
          <p:nvPr/>
        </p:nvGrpSpPr>
        <p:grpSpPr>
          <a:xfrm>
            <a:off x="4875143" y="3281366"/>
            <a:ext cx="5176848" cy="978745"/>
            <a:chOff x="6796429" y="1608522"/>
            <a:chExt cx="5176848" cy="97874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25AA343-A658-45E2-98D1-42C6B9B05A09}"/>
                </a:ext>
              </a:extLst>
            </p:cNvPr>
            <p:cNvSpPr txBox="1"/>
            <p:nvPr/>
          </p:nvSpPr>
          <p:spPr>
            <a:xfrm>
              <a:off x="6796429" y="1608522"/>
              <a:ext cx="29290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지역적 히스토그램 처리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9275761-22B3-4E27-82F3-918D47CB80DC}"/>
                </a:ext>
              </a:extLst>
            </p:cNvPr>
            <p:cNvSpPr txBox="1"/>
            <p:nvPr/>
          </p:nvSpPr>
          <p:spPr>
            <a:xfrm>
              <a:off x="6800066" y="2064047"/>
              <a:ext cx="51732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영상의 작은 영역의 디테일을 개선시킬 필요가 있는 경우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</a:t>
              </a: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영상의 각 화소의 이웃의 밝기 분포에 기반해서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변환하는 방법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69901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/>
          <p:cNvCxnSpPr/>
          <p:nvPr/>
        </p:nvCxnSpPr>
        <p:spPr>
          <a:xfrm>
            <a:off x="8947052" y="1589649"/>
            <a:ext cx="3244948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90476" y="2274838"/>
            <a:ext cx="4996882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50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THANK</a:t>
            </a:r>
          </a:p>
          <a:p>
            <a:pPr algn="r"/>
            <a:r>
              <a:rPr lang="en-US" altLang="ko-KR" sz="1150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YOU</a:t>
            </a:r>
            <a:endParaRPr lang="ko-KR" altLang="en-US" sz="1150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269373"/>
              </p:ext>
            </p:extLst>
          </p:nvPr>
        </p:nvGraphicFramePr>
        <p:xfrm>
          <a:off x="779975" y="5122854"/>
          <a:ext cx="4396935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762">
                  <a:extLst>
                    <a:ext uri="{9D8B030D-6E8A-4147-A177-3AD203B41FA5}">
                      <a16:colId xmlns:a16="http://schemas.microsoft.com/office/drawing/2014/main" val="56462378"/>
                    </a:ext>
                  </a:extLst>
                </a:gridCol>
                <a:gridCol w="3768173">
                  <a:extLst>
                    <a:ext uri="{9D8B030D-6E8A-4147-A177-3AD203B41FA5}">
                      <a16:colId xmlns:a16="http://schemas.microsoft.com/office/drawing/2014/main" val="3468396150"/>
                    </a:ext>
                  </a:extLst>
                </a:gridCol>
              </a:tblGrid>
              <a:tr h="29937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일시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2022</a:t>
                      </a:r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년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3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월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25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일</a:t>
                      </a:r>
                      <a:endParaRPr lang="ko-KR" altLang="en-US" sz="1400" b="0" dirty="0">
                        <a:ln>
                          <a:solidFill>
                            <a:srgbClr val="4C4747">
                              <a:alpha val="20000"/>
                            </a:srgbClr>
                          </a:solidFill>
                        </a:ln>
                        <a:solidFill>
                          <a:srgbClr val="4C4747"/>
                        </a:solidFill>
                        <a:latin typeface="KoPub돋움체 Light" panose="00000300000000000000" pitchFamily="2" charset="-127"/>
                        <a:ea typeface="KoPub돋움체 Light" panose="00000300000000000000" pitchFamily="2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8225652"/>
                  </a:ext>
                </a:extLst>
              </a:tr>
            </a:tbl>
          </a:graphicData>
        </a:graphic>
      </p:graphicFrame>
      <p:cxnSp>
        <p:nvCxnSpPr>
          <p:cNvPr id="22" name="직선 연결선 21"/>
          <p:cNvCxnSpPr/>
          <p:nvPr/>
        </p:nvCxnSpPr>
        <p:spPr>
          <a:xfrm>
            <a:off x="0" y="5258971"/>
            <a:ext cx="583809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041009" y="970671"/>
            <a:ext cx="3212513" cy="3341753"/>
            <a:chOff x="1041009" y="970671"/>
            <a:chExt cx="3212513" cy="3341753"/>
          </a:xfrm>
        </p:grpSpPr>
        <p:sp>
          <p:nvSpPr>
            <p:cNvPr id="13" name="타원 12"/>
            <p:cNvSpPr/>
            <p:nvPr/>
          </p:nvSpPr>
          <p:spPr>
            <a:xfrm>
              <a:off x="1041009" y="970671"/>
              <a:ext cx="1448973" cy="1448973"/>
            </a:xfrm>
            <a:prstGeom prst="ellipse">
              <a:avLst/>
            </a:prstGeom>
            <a:solidFill>
              <a:srgbClr val="C8E4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/>
            <p:cNvSpPr/>
            <p:nvPr/>
          </p:nvSpPr>
          <p:spPr>
            <a:xfrm>
              <a:off x="1323533" y="1382435"/>
              <a:ext cx="2929989" cy="2929989"/>
            </a:xfrm>
            <a:prstGeom prst="ellipse">
              <a:avLst/>
            </a:prstGeom>
            <a:solidFill>
              <a:srgbClr val="FE9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220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756156" cy="1163374"/>
            <a:chOff x="960681" y="2615402"/>
            <a:chExt cx="3756156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37561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화소간 기본적 관계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5247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화소 이웃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1278467"/>
            <a:ext cx="5074256" cy="763302"/>
            <a:chOff x="6796429" y="1608522"/>
            <a:chExt cx="5074256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9525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4-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이웃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507061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좌표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(x, y)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에서 화소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는 네 개의 수평 및 수직 이웃을 가진다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39A779D1-E620-4CA1-BDF3-73D0243E4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209" y="2097184"/>
            <a:ext cx="4456931" cy="527002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2920D79A-4E16-4CB6-823B-FE7EDC001EA1}"/>
              </a:ext>
            </a:extLst>
          </p:cNvPr>
          <p:cNvGrpSpPr/>
          <p:nvPr/>
        </p:nvGrpSpPr>
        <p:grpSpPr>
          <a:xfrm>
            <a:off x="4929210" y="3164320"/>
            <a:ext cx="6096972" cy="763302"/>
            <a:chOff x="6796429" y="1608522"/>
            <a:chExt cx="6096972" cy="76330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5211E1F-F58D-4A95-89D0-1B861FBFF3C4}"/>
                </a:ext>
              </a:extLst>
            </p:cNvPr>
            <p:cNvSpPr txBox="1"/>
            <p:nvPr/>
          </p:nvSpPr>
          <p:spPr>
            <a:xfrm>
              <a:off x="6796429" y="1608522"/>
              <a:ext cx="9525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8-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이웃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B1F59B0-86B1-4972-97C0-65604E3758DE}"/>
                </a:ext>
              </a:extLst>
            </p:cNvPr>
            <p:cNvSpPr txBox="1"/>
            <p:nvPr/>
          </p:nvSpPr>
          <p:spPr>
            <a:xfrm>
              <a:off x="6800066" y="2064047"/>
              <a:ext cx="60933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좌표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(x, y)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에서 화소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는 네 개의 수평 및 수직 이웃과 대각 이웃을 가진다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136A6F42-D1DA-437E-84F4-FD7AE060E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209" y="3988847"/>
            <a:ext cx="5308698" cy="42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824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4AB9364-E8A0-4267-8C3D-38FBA8ECD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836" y="4787277"/>
            <a:ext cx="7475163" cy="2070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756156" cy="1163374"/>
            <a:chOff x="960681" y="2615402"/>
            <a:chExt cx="3756156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37561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화소간 기본적 관계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인접성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357260"/>
            <a:ext cx="5489434" cy="978745"/>
            <a:chOff x="6796429" y="1608522"/>
            <a:chExt cx="5489434" cy="978745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54857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인접성을 정의하는 데 사용된 밝기 값들의 집합을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V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라고 했을 때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이진 영상에서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1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을 갖는 화소들의 인접성을 말하고 있다면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V = {1}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46EA44F-25DD-4AF9-B23B-197DB2656441}"/>
              </a:ext>
            </a:extLst>
          </p:cNvPr>
          <p:cNvGrpSpPr/>
          <p:nvPr/>
        </p:nvGrpSpPr>
        <p:grpSpPr>
          <a:xfrm>
            <a:off x="4929210" y="1509594"/>
            <a:ext cx="5854919" cy="763302"/>
            <a:chOff x="6796429" y="1608522"/>
            <a:chExt cx="5854919" cy="76330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2206E57-706D-4253-A292-E6C43E88476C}"/>
                </a:ext>
              </a:extLst>
            </p:cNvPr>
            <p:cNvSpPr txBox="1"/>
            <p:nvPr/>
          </p:nvSpPr>
          <p:spPr>
            <a:xfrm>
              <a:off x="6796429" y="1608522"/>
              <a:ext cx="12089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4-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인접성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F8C91E4-EA0F-460B-95CA-BD9BDB8D0E0C}"/>
                </a:ext>
              </a:extLst>
            </p:cNvPr>
            <p:cNvSpPr txBox="1"/>
            <p:nvPr/>
          </p:nvSpPr>
          <p:spPr>
            <a:xfrm>
              <a:off x="6800066" y="2064047"/>
              <a:ext cx="58512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V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로부터의 값을 갖는 두 화소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와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q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는 만일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q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가 집합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N_4(p)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 있을 때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70D2181-9AE6-4C3F-8F9A-493228E82544}"/>
              </a:ext>
            </a:extLst>
          </p:cNvPr>
          <p:cNvGrpSpPr/>
          <p:nvPr/>
        </p:nvGrpSpPr>
        <p:grpSpPr>
          <a:xfrm>
            <a:off x="4929210" y="2569491"/>
            <a:ext cx="5854919" cy="763302"/>
            <a:chOff x="6796429" y="1608522"/>
            <a:chExt cx="5854919" cy="76330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E069DB2-A796-43C7-95EE-CFE940B7E8DD}"/>
                </a:ext>
              </a:extLst>
            </p:cNvPr>
            <p:cNvSpPr txBox="1"/>
            <p:nvPr/>
          </p:nvSpPr>
          <p:spPr>
            <a:xfrm>
              <a:off x="6796429" y="1608522"/>
              <a:ext cx="12089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8-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인접성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0F2ED92-107A-4633-A2A1-F7C7C970468D}"/>
                </a:ext>
              </a:extLst>
            </p:cNvPr>
            <p:cNvSpPr txBox="1"/>
            <p:nvPr/>
          </p:nvSpPr>
          <p:spPr>
            <a:xfrm>
              <a:off x="6800066" y="2064047"/>
              <a:ext cx="58512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V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로부터의 값을 갖는 두 화소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와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q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는 만일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q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가 집합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N_8(p)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 있을 때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5C7E8144-9562-46C6-B0C5-DB86B10512E4}"/>
              </a:ext>
            </a:extLst>
          </p:cNvPr>
          <p:cNvGrpSpPr/>
          <p:nvPr/>
        </p:nvGrpSpPr>
        <p:grpSpPr>
          <a:xfrm>
            <a:off x="4929210" y="3596151"/>
            <a:ext cx="7034729" cy="978745"/>
            <a:chOff x="6796429" y="1608522"/>
            <a:chExt cx="7034729" cy="97874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60D91AE-1573-432C-970D-5819F7045C18}"/>
                </a:ext>
              </a:extLst>
            </p:cNvPr>
            <p:cNvSpPr txBox="1"/>
            <p:nvPr/>
          </p:nvSpPr>
          <p:spPr>
            <a:xfrm>
              <a:off x="6796429" y="1608522"/>
              <a:ext cx="28520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m-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인접성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(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혼합 인접성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)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CC260CC-0DD1-4136-9316-6EAC2F9EB58F}"/>
                </a:ext>
              </a:extLst>
            </p:cNvPr>
            <p:cNvSpPr txBox="1"/>
            <p:nvPr/>
          </p:nvSpPr>
          <p:spPr>
            <a:xfrm>
              <a:off x="6800066" y="2064047"/>
              <a:ext cx="70310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q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가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N_4(p)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 있거나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가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N_D(p)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 있고 집합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N_4(p) ∩ N_4(q)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가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V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로부터의 값을 갖는 화소를 갖지 않을 때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635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756156" cy="1163374"/>
            <a:chOff x="960681" y="2615402"/>
            <a:chExt cx="3756156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37561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화소간 기본적 관계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연결성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1413754"/>
            <a:ext cx="5393254" cy="978745"/>
            <a:chOff x="6796429" y="1608522"/>
            <a:chExt cx="5393254" cy="978745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538961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영상 화소들의 부분집합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S,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두 화소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와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q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는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S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의 화소로만 구성된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둘 사이의 경로가 존재하면 연결되어 있다고 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97A37FE2-430B-4A79-BE16-B723A90756D5}"/>
              </a:ext>
            </a:extLst>
          </p:cNvPr>
          <p:cNvGrpSpPr/>
          <p:nvPr/>
        </p:nvGrpSpPr>
        <p:grpSpPr>
          <a:xfrm>
            <a:off x="4929210" y="2566088"/>
            <a:ext cx="3040046" cy="763302"/>
            <a:chOff x="6796429" y="1608522"/>
            <a:chExt cx="3040046" cy="76330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1995910-B280-4460-93F4-C9203EB33A29}"/>
                </a:ext>
              </a:extLst>
            </p:cNvPr>
            <p:cNvSpPr txBox="1"/>
            <p:nvPr/>
          </p:nvSpPr>
          <p:spPr>
            <a:xfrm>
              <a:off x="6796429" y="1608522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연결 성분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7049568-BA71-4EE0-A366-CDF9084E20B8}"/>
                </a:ext>
              </a:extLst>
            </p:cNvPr>
            <p:cNvSpPr txBox="1"/>
            <p:nvPr/>
          </p:nvSpPr>
          <p:spPr>
            <a:xfrm>
              <a:off x="6800066" y="2064047"/>
              <a:ext cx="30364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S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안에서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 연결된 화소들의 집합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0F8B840-1784-437D-8BBB-9CAE1FE0B22F}"/>
              </a:ext>
            </a:extLst>
          </p:cNvPr>
          <p:cNvGrpSpPr/>
          <p:nvPr/>
        </p:nvGrpSpPr>
        <p:grpSpPr>
          <a:xfrm>
            <a:off x="4929210" y="3625985"/>
            <a:ext cx="3112180" cy="763302"/>
            <a:chOff x="6796429" y="1608522"/>
            <a:chExt cx="3112180" cy="76330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5FC8950-CCAD-4F93-AD00-F23A9100CF5A}"/>
                </a:ext>
              </a:extLst>
            </p:cNvPr>
            <p:cNvSpPr txBox="1"/>
            <p:nvPr/>
          </p:nvSpPr>
          <p:spPr>
            <a:xfrm>
              <a:off x="6796429" y="1608522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연결 집합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2756D57-A7F9-47F2-BA42-3449A2E738B0}"/>
                </a:ext>
              </a:extLst>
            </p:cNvPr>
            <p:cNvSpPr txBox="1"/>
            <p:nvPr/>
          </p:nvSpPr>
          <p:spPr>
            <a:xfrm>
              <a:off x="6800066" y="2064047"/>
              <a:ext cx="31085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S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가 하나의 연결 성분만 가지는 경우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245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756156" cy="1163374"/>
            <a:chOff x="960681" y="2615402"/>
            <a:chExt cx="3756156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37561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화소간 기본적 관계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영역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357260"/>
            <a:ext cx="6629169" cy="763302"/>
            <a:chOff x="6796429" y="1608522"/>
            <a:chExt cx="6629169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66255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R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이 영상의 화소들의 부분집합일 때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R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이 연결 집합이면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R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은 그 영상의 영역이다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97A37FE2-430B-4A79-BE16-B723A90756D5}"/>
              </a:ext>
            </a:extLst>
          </p:cNvPr>
          <p:cNvGrpSpPr/>
          <p:nvPr/>
        </p:nvGrpSpPr>
        <p:grpSpPr>
          <a:xfrm>
            <a:off x="4929210" y="1463375"/>
            <a:ext cx="5333942" cy="763302"/>
            <a:chOff x="6796429" y="1608522"/>
            <a:chExt cx="5333942" cy="76330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1995910-B280-4460-93F4-C9203EB33A29}"/>
                </a:ext>
              </a:extLst>
            </p:cNvPr>
            <p:cNvSpPr txBox="1"/>
            <p:nvPr/>
          </p:nvSpPr>
          <p:spPr>
            <a:xfrm>
              <a:off x="6796429" y="1608522"/>
              <a:ext cx="7873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인접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7049568-BA71-4EE0-A366-CDF9084E20B8}"/>
                </a:ext>
              </a:extLst>
            </p:cNvPr>
            <p:cNvSpPr txBox="1"/>
            <p:nvPr/>
          </p:nvSpPr>
          <p:spPr>
            <a:xfrm>
              <a:off x="6800066" y="2064047"/>
              <a:ext cx="53303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두 영역의 합집합이 연결 집합을 형성한다면 인접한다고 불린다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0F8B840-1784-437D-8BBB-9CAE1FE0B22F}"/>
              </a:ext>
            </a:extLst>
          </p:cNvPr>
          <p:cNvGrpSpPr/>
          <p:nvPr/>
        </p:nvGrpSpPr>
        <p:grpSpPr>
          <a:xfrm>
            <a:off x="4929210" y="2490036"/>
            <a:ext cx="4131690" cy="763302"/>
            <a:chOff x="6796429" y="1608522"/>
            <a:chExt cx="4131690" cy="76330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5FC8950-CCAD-4F93-AD00-F23A9100CF5A}"/>
                </a:ext>
              </a:extLst>
            </p:cNvPr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분리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2756D57-A7F9-47F2-BA42-3449A2E738B0}"/>
                </a:ext>
              </a:extLst>
            </p:cNvPr>
            <p:cNvSpPr txBox="1"/>
            <p:nvPr/>
          </p:nvSpPr>
          <p:spPr>
            <a:xfrm>
              <a:off x="6800066" y="2064047"/>
              <a:ext cx="41280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인접하지 않은 영역들은 분리되어 있다고 불린다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3B0502B-A2E3-49A5-93B3-0C6A83231F2C}"/>
              </a:ext>
            </a:extLst>
          </p:cNvPr>
          <p:cNvGrpSpPr/>
          <p:nvPr/>
        </p:nvGrpSpPr>
        <p:grpSpPr>
          <a:xfrm>
            <a:off x="4929210" y="3596151"/>
            <a:ext cx="4721595" cy="978745"/>
            <a:chOff x="6796429" y="1608522"/>
            <a:chExt cx="4721595" cy="97874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BFDA47B-987B-42F2-A1E3-045BFF87A8A5}"/>
                </a:ext>
              </a:extLst>
            </p:cNvPr>
            <p:cNvSpPr txBox="1"/>
            <p:nvPr/>
          </p:nvSpPr>
          <p:spPr>
            <a:xfrm>
              <a:off x="6796429" y="1608522"/>
              <a:ext cx="1502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전경 </a:t>
              </a:r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/ </a:t>
              </a:r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배경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A2E065-D3A1-4A98-8965-DB44CDE73428}"/>
                </a:ext>
              </a:extLst>
            </p:cNvPr>
            <p:cNvSpPr txBox="1"/>
            <p:nvPr/>
          </p:nvSpPr>
          <p:spPr>
            <a:xfrm>
              <a:off x="6800066" y="2064047"/>
              <a:ext cx="47179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모든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K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개 영역의 합집합의 모든 점을 전경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</a:t>
              </a: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모든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K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개 영역의 합집합의 여집합을 배경이라고 부른다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 </a:t>
              </a:r>
            </a:p>
          </p:txBody>
        </p:sp>
      </p:grpSp>
      <p:pic>
        <p:nvPicPr>
          <p:cNvPr id="21" name="Picture 2">
            <a:extLst>
              <a:ext uri="{FF2B5EF4-FFF2-40B4-BE49-F238E27FC236}">
                <a16:creationId xmlns:a16="http://schemas.microsoft.com/office/drawing/2014/main" id="{624BB667-6ABC-47E2-8993-05A9922EE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435" y="3767807"/>
            <a:ext cx="4717958" cy="2954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7656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8953FDAD-139D-4D9D-ACC0-E79847A1C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8759" y="3722742"/>
            <a:ext cx="4232861" cy="3039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756156" cy="1163374"/>
            <a:chOff x="960681" y="2615402"/>
            <a:chExt cx="3756156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37561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화소간 기본적 관계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경계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357260"/>
            <a:ext cx="6856795" cy="763302"/>
            <a:chOff x="6796429" y="1608522"/>
            <a:chExt cx="6856795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68531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경계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가장자리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윤곽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는 전경의 여집합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배경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 있는 점들에 인접한 점들의 집합이다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97A37FE2-430B-4A79-BE16-B723A90756D5}"/>
              </a:ext>
            </a:extLst>
          </p:cNvPr>
          <p:cNvGrpSpPr/>
          <p:nvPr/>
        </p:nvGrpSpPr>
        <p:grpSpPr>
          <a:xfrm>
            <a:off x="4929210" y="1509594"/>
            <a:ext cx="1929164" cy="763302"/>
            <a:chOff x="6796429" y="1608522"/>
            <a:chExt cx="1929164" cy="76330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1995910-B280-4460-93F4-C9203EB33A29}"/>
                </a:ext>
              </a:extLst>
            </p:cNvPr>
            <p:cNvSpPr txBox="1"/>
            <p:nvPr/>
          </p:nvSpPr>
          <p:spPr>
            <a:xfrm>
              <a:off x="6796429" y="1608522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외부 경계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7049568-BA71-4EE0-A366-CDF9084E20B8}"/>
                </a:ext>
              </a:extLst>
            </p:cNvPr>
            <p:cNvSpPr txBox="1"/>
            <p:nvPr/>
          </p:nvSpPr>
          <p:spPr>
            <a:xfrm>
              <a:off x="6800066" y="2064047"/>
              <a:ext cx="19255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배경과 대응하는 경계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0F8B840-1784-437D-8BBB-9CAE1FE0B22F}"/>
              </a:ext>
            </a:extLst>
          </p:cNvPr>
          <p:cNvGrpSpPr/>
          <p:nvPr/>
        </p:nvGrpSpPr>
        <p:grpSpPr>
          <a:xfrm>
            <a:off x="4929210" y="2569491"/>
            <a:ext cx="5458977" cy="763302"/>
            <a:chOff x="6796429" y="1608522"/>
            <a:chExt cx="5458977" cy="76330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5FC8950-CCAD-4F93-AD00-F23A9100CF5A}"/>
                </a:ext>
              </a:extLst>
            </p:cNvPr>
            <p:cNvSpPr txBox="1"/>
            <p:nvPr/>
          </p:nvSpPr>
          <p:spPr>
            <a:xfrm>
              <a:off x="6796429" y="1608522"/>
              <a:ext cx="13003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내부 경계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2756D57-A7F9-47F2-BA42-3449A2E738B0}"/>
                </a:ext>
              </a:extLst>
            </p:cNvPr>
            <p:cNvSpPr txBox="1"/>
            <p:nvPr/>
          </p:nvSpPr>
          <p:spPr>
            <a:xfrm>
              <a:off x="6800066" y="2064047"/>
              <a:ext cx="54553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외부 경계가 아닌 경계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내부 경계는 닫힌 경로를 생성하지 않는다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3076" name="Picture 4">
            <a:extLst>
              <a:ext uri="{FF2B5EF4-FFF2-40B4-BE49-F238E27FC236}">
                <a16:creationId xmlns:a16="http://schemas.microsoft.com/office/drawing/2014/main" id="{73F9530D-5145-4A2E-98AC-EB4148F9A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200" y="3914274"/>
            <a:ext cx="4697433" cy="2570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3377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756156" cy="1163374"/>
            <a:chOff x="960681" y="2615402"/>
            <a:chExt cx="3756156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37561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화소간 기본적 관계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5247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거리 척도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929210" y="357260"/>
            <a:ext cx="7217663" cy="763302"/>
            <a:chOff x="6796429" y="1608522"/>
            <a:chExt cx="7217663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72140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(x, y), (s, t), (v, w)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인 화소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p, q, z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 대해 다음과 같은 때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D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는 거리 함수 또는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메트릭이다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FDD8589-6B5F-4AEE-9E73-DC3721B9A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210" y="1173669"/>
            <a:ext cx="5450032" cy="131931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D10A0B6-4168-42F4-AE67-4B05433C3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210" y="2803061"/>
            <a:ext cx="3482532" cy="72251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2C58792-04AC-4DB7-BE25-24EE861822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9210" y="3550421"/>
            <a:ext cx="3197522" cy="72251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C6BA93D-B331-4839-AD64-70739B41E1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9210" y="4297781"/>
            <a:ext cx="4008244" cy="72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655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1658</TotalTime>
  <Words>1680</Words>
  <Application>Microsoft Office PowerPoint</Application>
  <PresentationFormat>와이드스크린</PresentationFormat>
  <Paragraphs>272</Paragraphs>
  <Slides>33</Slides>
  <Notes>30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9" baseType="lpstr">
      <vt:lpstr>KoPub돋움체 Bold</vt:lpstr>
      <vt:lpstr>KoPub돋움체 Light</vt:lpstr>
      <vt:lpstr>돋움체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윤진호</dc:creator>
  <cp:lastModifiedBy>송대석</cp:lastModifiedBy>
  <cp:revision>178</cp:revision>
  <dcterms:created xsi:type="dcterms:W3CDTF">2020-08-18T14:02:52Z</dcterms:created>
  <dcterms:modified xsi:type="dcterms:W3CDTF">2022-03-25T00:17:22Z</dcterms:modified>
</cp:coreProperties>
</file>

<file path=docProps/thumbnail.jpeg>
</file>